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1602700" cy="51127025"/>
  <p:notesSz cx="7099300" cy="10234613"/>
  <p:defaultTextStyle>
    <a:defPPr>
      <a:defRPr lang="ko-KR"/>
    </a:defPPr>
    <a:lvl1pPr marL="0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77660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155329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232989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310657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388317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465986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543646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621315" algn="l" defTabSz="4155329" rtl="0" eaLnBrk="1" latinLnBrk="1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7">
          <p15:clr>
            <a:srgbClr val="A4A3A4"/>
          </p15:clr>
        </p15:guide>
        <p15:guide id="2" pos="68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1A"/>
    <a:srgbClr val="008000"/>
    <a:srgbClr val="00FF00"/>
    <a:srgbClr val="33CC33"/>
    <a:srgbClr val="47FF9A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3116" autoAdjust="0"/>
  </p:normalViewPr>
  <p:slideViewPr>
    <p:cSldViewPr>
      <p:cViewPr>
        <p:scale>
          <a:sx n="50" d="100"/>
          <a:sy n="50" d="100"/>
        </p:scale>
        <p:origin x="1086" y="-6588"/>
      </p:cViewPr>
      <p:guideLst>
        <p:guide orient="horz" pos="16107"/>
        <p:guide pos="68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1DF036-3184-4DF4-8123-54F92ECC8AC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768350"/>
            <a:ext cx="16192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57DEB1A-2C3C-4B6D-9DBA-B74B3B769A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EB1A-2C3C-4B6D-9DBA-B74B3B769AC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20202" y="15882527"/>
            <a:ext cx="18362297" cy="10959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40403" y="28971983"/>
            <a:ext cx="15121894" cy="130657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7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5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3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1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8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6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43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2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01720" y="1810753"/>
            <a:ext cx="1147641" cy="3871214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5037" y="1810753"/>
            <a:ext cx="3086636" cy="3871214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6459" y="32853856"/>
            <a:ext cx="18362297" cy="10154392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06459" y="21669817"/>
            <a:ext cx="18362297" cy="11184035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7766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15532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2329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31065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3883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46598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543646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621315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5032" y="10580460"/>
            <a:ext cx="2115269" cy="29942444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730343" y="10580460"/>
            <a:ext cx="2119018" cy="29942444"/>
          </a:xfrm>
        </p:spPr>
        <p:txBody>
          <a:bodyPr/>
          <a:lstStyle>
            <a:lvl1pPr>
              <a:defRPr sz="12300"/>
            </a:lvl1pPr>
            <a:lvl2pPr>
              <a:defRPr sz="106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0146" y="2047454"/>
            <a:ext cx="19442428" cy="852117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0136" y="11444409"/>
            <a:ext cx="9544945" cy="4769487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77660" indent="0">
              <a:buNone/>
              <a:defRPr sz="8800" b="1"/>
            </a:lvl2pPr>
            <a:lvl3pPr marL="4155329" indent="0">
              <a:buNone/>
              <a:defRPr sz="7900" b="1"/>
            </a:lvl3pPr>
            <a:lvl4pPr marL="6232989" indent="0">
              <a:buNone/>
              <a:defRPr sz="7100" b="1"/>
            </a:lvl4pPr>
            <a:lvl5pPr marL="8310657" indent="0">
              <a:buNone/>
              <a:defRPr sz="7100" b="1"/>
            </a:lvl5pPr>
            <a:lvl6pPr marL="10388317" indent="0">
              <a:buNone/>
              <a:defRPr sz="7100" b="1"/>
            </a:lvl6pPr>
            <a:lvl7pPr marL="12465986" indent="0">
              <a:buNone/>
              <a:defRPr sz="7100" b="1"/>
            </a:lvl7pPr>
            <a:lvl8pPr marL="14543646" indent="0">
              <a:buNone/>
              <a:defRPr sz="7100" b="1"/>
            </a:lvl8pPr>
            <a:lvl9pPr marL="16621315" indent="0">
              <a:buNone/>
              <a:defRPr sz="7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80136" y="16213892"/>
            <a:ext cx="9544945" cy="29457220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0973875" y="11444409"/>
            <a:ext cx="9548694" cy="4769487"/>
          </a:xfrm>
        </p:spPr>
        <p:txBody>
          <a:bodyPr anchor="b"/>
          <a:lstStyle>
            <a:lvl1pPr marL="0" indent="0">
              <a:buNone/>
              <a:defRPr sz="10600" b="1"/>
            </a:lvl1pPr>
            <a:lvl2pPr marL="2077660" indent="0">
              <a:buNone/>
              <a:defRPr sz="8800" b="1"/>
            </a:lvl2pPr>
            <a:lvl3pPr marL="4155329" indent="0">
              <a:buNone/>
              <a:defRPr sz="7900" b="1"/>
            </a:lvl3pPr>
            <a:lvl4pPr marL="6232989" indent="0">
              <a:buNone/>
              <a:defRPr sz="7100" b="1"/>
            </a:lvl4pPr>
            <a:lvl5pPr marL="8310657" indent="0">
              <a:buNone/>
              <a:defRPr sz="7100" b="1"/>
            </a:lvl5pPr>
            <a:lvl6pPr marL="10388317" indent="0">
              <a:buNone/>
              <a:defRPr sz="7100" b="1"/>
            </a:lvl6pPr>
            <a:lvl7pPr marL="12465986" indent="0">
              <a:buNone/>
              <a:defRPr sz="7100" b="1"/>
            </a:lvl7pPr>
            <a:lvl8pPr marL="14543646" indent="0">
              <a:buNone/>
              <a:defRPr sz="7100" b="1"/>
            </a:lvl8pPr>
            <a:lvl9pPr marL="16621315" indent="0">
              <a:buNone/>
              <a:defRPr sz="7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973875" y="16213892"/>
            <a:ext cx="9548694" cy="29457220"/>
          </a:xfrm>
        </p:spPr>
        <p:txBody>
          <a:bodyPr/>
          <a:lstStyle>
            <a:lvl1pPr>
              <a:defRPr sz="10600"/>
            </a:lvl1pPr>
            <a:lvl2pPr>
              <a:defRPr sz="88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0136" y="2035616"/>
            <a:ext cx="7107144" cy="8663186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46062" y="2035620"/>
            <a:ext cx="12076512" cy="43635497"/>
          </a:xfrm>
        </p:spPr>
        <p:txBody>
          <a:bodyPr/>
          <a:lstStyle>
            <a:lvl1pPr>
              <a:defRPr sz="14100"/>
            </a:lvl1pPr>
            <a:lvl2pPr>
              <a:defRPr sz="12300"/>
            </a:lvl2pPr>
            <a:lvl3pPr>
              <a:defRPr sz="106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80136" y="10698815"/>
            <a:ext cx="7107144" cy="34972310"/>
          </a:xfrm>
        </p:spPr>
        <p:txBody>
          <a:bodyPr/>
          <a:lstStyle>
            <a:lvl1pPr marL="0" indent="0">
              <a:buNone/>
              <a:defRPr sz="6200"/>
            </a:lvl1pPr>
            <a:lvl2pPr marL="2077660" indent="0">
              <a:buNone/>
              <a:defRPr sz="5300"/>
            </a:lvl2pPr>
            <a:lvl3pPr marL="4155329" indent="0">
              <a:buNone/>
              <a:defRPr sz="4400"/>
            </a:lvl3pPr>
            <a:lvl4pPr marL="6232989" indent="0">
              <a:buNone/>
              <a:defRPr sz="4400"/>
            </a:lvl4pPr>
            <a:lvl5pPr marL="8310657" indent="0">
              <a:buNone/>
              <a:defRPr sz="4400"/>
            </a:lvl5pPr>
            <a:lvl6pPr marL="10388317" indent="0">
              <a:buNone/>
              <a:defRPr sz="4400"/>
            </a:lvl6pPr>
            <a:lvl7pPr marL="12465986" indent="0">
              <a:buNone/>
              <a:defRPr sz="4400"/>
            </a:lvl7pPr>
            <a:lvl8pPr marL="14543646" indent="0">
              <a:buNone/>
              <a:defRPr sz="4400"/>
            </a:lvl8pPr>
            <a:lvl9pPr marL="16621315" indent="0">
              <a:buNone/>
              <a:defRPr sz="4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4282" y="35788925"/>
            <a:ext cx="12961622" cy="4225086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34282" y="4568298"/>
            <a:ext cx="12961622" cy="30676217"/>
          </a:xfrm>
        </p:spPr>
        <p:txBody>
          <a:bodyPr/>
          <a:lstStyle>
            <a:lvl1pPr marL="0" indent="0">
              <a:buNone/>
              <a:defRPr sz="14100"/>
            </a:lvl1pPr>
            <a:lvl2pPr marL="2077660" indent="0">
              <a:buNone/>
              <a:defRPr sz="12300"/>
            </a:lvl2pPr>
            <a:lvl3pPr marL="4155329" indent="0">
              <a:buNone/>
              <a:defRPr sz="10600"/>
            </a:lvl3pPr>
            <a:lvl4pPr marL="6232989" indent="0">
              <a:buNone/>
              <a:defRPr sz="8800"/>
            </a:lvl4pPr>
            <a:lvl5pPr marL="8310657" indent="0">
              <a:buNone/>
              <a:defRPr sz="8800"/>
            </a:lvl5pPr>
            <a:lvl6pPr marL="10388317" indent="0">
              <a:buNone/>
              <a:defRPr sz="8800"/>
            </a:lvl6pPr>
            <a:lvl7pPr marL="12465986" indent="0">
              <a:buNone/>
              <a:defRPr sz="8800"/>
            </a:lvl7pPr>
            <a:lvl8pPr marL="14543646" indent="0">
              <a:buNone/>
              <a:defRPr sz="8800"/>
            </a:lvl8pPr>
            <a:lvl9pPr marL="16621315" indent="0">
              <a:buNone/>
              <a:defRPr sz="88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34282" y="40014002"/>
            <a:ext cx="12961622" cy="6000323"/>
          </a:xfrm>
        </p:spPr>
        <p:txBody>
          <a:bodyPr/>
          <a:lstStyle>
            <a:lvl1pPr marL="0" indent="0">
              <a:buNone/>
              <a:defRPr sz="6200"/>
            </a:lvl1pPr>
            <a:lvl2pPr marL="2077660" indent="0">
              <a:buNone/>
              <a:defRPr sz="5300"/>
            </a:lvl2pPr>
            <a:lvl3pPr marL="4155329" indent="0">
              <a:buNone/>
              <a:defRPr sz="4400"/>
            </a:lvl3pPr>
            <a:lvl4pPr marL="6232989" indent="0">
              <a:buNone/>
              <a:defRPr sz="4400"/>
            </a:lvl4pPr>
            <a:lvl5pPr marL="8310657" indent="0">
              <a:buNone/>
              <a:defRPr sz="4400"/>
            </a:lvl5pPr>
            <a:lvl6pPr marL="10388317" indent="0">
              <a:buNone/>
              <a:defRPr sz="4400"/>
            </a:lvl6pPr>
            <a:lvl7pPr marL="12465986" indent="0">
              <a:buNone/>
              <a:defRPr sz="4400"/>
            </a:lvl7pPr>
            <a:lvl8pPr marL="14543646" indent="0">
              <a:buNone/>
              <a:defRPr sz="4400"/>
            </a:lvl8pPr>
            <a:lvl9pPr marL="16621315" indent="0">
              <a:buNone/>
              <a:defRPr sz="4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80146" y="2047454"/>
            <a:ext cx="19442428" cy="8521171"/>
          </a:xfrm>
          <a:prstGeom prst="rect">
            <a:avLst/>
          </a:prstGeom>
        </p:spPr>
        <p:txBody>
          <a:bodyPr vert="horz" lIns="415534" tIns="207767" rIns="415534" bIns="20776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0146" y="11929650"/>
            <a:ext cx="19442428" cy="33741475"/>
          </a:xfrm>
          <a:prstGeom prst="rect">
            <a:avLst/>
          </a:prstGeom>
        </p:spPr>
        <p:txBody>
          <a:bodyPr vert="horz" lIns="415534" tIns="207767" rIns="415534" bIns="20776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80146" y="47387180"/>
            <a:ext cx="5040628" cy="2722041"/>
          </a:xfrm>
          <a:prstGeom prst="rect">
            <a:avLst/>
          </a:prstGeom>
        </p:spPr>
        <p:txBody>
          <a:bodyPr vert="horz" lIns="415534" tIns="207767" rIns="415534" bIns="207767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A348-7134-4123-87BD-0D25E23AF899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380924" y="47387180"/>
            <a:ext cx="6840853" cy="2722041"/>
          </a:xfrm>
          <a:prstGeom prst="rect">
            <a:avLst/>
          </a:prstGeom>
        </p:spPr>
        <p:txBody>
          <a:bodyPr vert="horz" lIns="415534" tIns="207767" rIns="415534" bIns="207767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5481946" y="47387180"/>
            <a:ext cx="5040628" cy="2722041"/>
          </a:xfrm>
          <a:prstGeom prst="rect">
            <a:avLst/>
          </a:prstGeom>
        </p:spPr>
        <p:txBody>
          <a:bodyPr vert="horz" lIns="415534" tIns="207767" rIns="415534" bIns="207767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04C6E-6CD7-4268-A452-B766BAB5A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55329" rtl="0" eaLnBrk="1" latinLnBrk="1" hangingPunct="1">
        <a:spcBef>
          <a:spcPct val="0"/>
        </a:spcBef>
        <a:buNone/>
        <a:defRPr sz="20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8247" indent="-1558247" algn="l" defTabSz="4155329" rtl="0" eaLnBrk="1" latinLnBrk="1" hangingPunct="1">
        <a:spcBef>
          <a:spcPct val="20000"/>
        </a:spcBef>
        <a:buFont typeface="Arial" pitchFamily="34" charset="0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1pPr>
      <a:lvl2pPr marL="3376205" indent="-1298536" algn="l" defTabSz="4155329" rtl="0" eaLnBrk="1" latinLnBrk="1" hangingPunct="1">
        <a:spcBef>
          <a:spcPct val="20000"/>
        </a:spcBef>
        <a:buFont typeface="Arial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194163" indent="-1038834" algn="l" defTabSz="4155329" rtl="0" eaLnBrk="1" latinLnBrk="1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7271823" indent="-1038834" algn="l" defTabSz="4155329" rtl="0" eaLnBrk="1" latinLnBrk="1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349483" indent="-1038834" algn="l" defTabSz="4155329" rtl="0" eaLnBrk="1" latinLnBrk="1" hangingPunct="1">
        <a:spcBef>
          <a:spcPct val="20000"/>
        </a:spcBef>
        <a:buFont typeface="Arial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152" indent="-1038834" algn="l" defTabSz="4155329" rtl="0" eaLnBrk="1" latinLnBrk="1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4812" indent="-1038834" algn="l" defTabSz="4155329" rtl="0" eaLnBrk="1" latinLnBrk="1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82481" indent="-1038834" algn="l" defTabSz="4155329" rtl="0" eaLnBrk="1" latinLnBrk="1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660140" indent="-1038834" algn="l" defTabSz="4155329" rtl="0" eaLnBrk="1" latinLnBrk="1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77660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155329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232989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310657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388317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465986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543646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621315" algn="l" defTabSz="4155329" rtl="0" eaLnBrk="1" latinLnBrk="1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498785" y="1512840"/>
            <a:ext cx="18455693" cy="2154555"/>
            <a:chOff x="2498785" y="2832791"/>
            <a:chExt cx="18455693" cy="2154555"/>
          </a:xfrm>
        </p:grpSpPr>
        <p:sp>
          <p:nvSpPr>
            <p:cNvPr id="6" name="TextBox 5"/>
            <p:cNvSpPr txBox="1"/>
            <p:nvPr/>
          </p:nvSpPr>
          <p:spPr>
            <a:xfrm>
              <a:off x="4271706" y="2832791"/>
              <a:ext cx="1668277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8000" b="1" dirty="0">
                  <a:latin typeface="a펜고딕B" panose="02020600000000000000" pitchFamily="18" charset="-127"/>
                  <a:ea typeface="a펜고딕B" panose="02020600000000000000" pitchFamily="18" charset="-127"/>
                </a:rPr>
                <a:t>홍합접착단백질 기반 </a:t>
              </a:r>
              <a:r>
                <a:rPr lang="ko-KR" altLang="en-US" sz="8000" b="1" dirty="0" err="1">
                  <a:latin typeface="a펜고딕B" panose="02020600000000000000" pitchFamily="18" charset="-127"/>
                  <a:ea typeface="a펜고딕B" panose="02020600000000000000" pitchFamily="18" charset="-127"/>
                </a:rPr>
                <a:t>메디컬</a:t>
              </a:r>
              <a:r>
                <a:rPr lang="ko-KR" altLang="en-US" sz="8000" b="1" dirty="0">
                  <a:latin typeface="a펜고딕B" panose="02020600000000000000" pitchFamily="18" charset="-127"/>
                  <a:ea typeface="a펜고딕B" panose="02020600000000000000" pitchFamily="18" charset="-127"/>
                </a:rPr>
                <a:t> 생체접착제</a:t>
              </a:r>
              <a:endParaRPr lang="en-US" altLang="ko-KR" sz="8000" b="1" dirty="0">
                <a:latin typeface="a펜고딕B" panose="02020600000000000000" pitchFamily="18" charset="-127"/>
                <a:ea typeface="a펜고딕B" panose="02020600000000000000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98785" y="4033239"/>
              <a:ext cx="184556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5600" b="1" dirty="0">
                  <a:solidFill>
                    <a:schemeClr val="tx2"/>
                  </a:solidFill>
                  <a:latin typeface="Arial" pitchFamily="34" charset="0"/>
                  <a:ea typeface="한컴 소망 M" pitchFamily="18" charset="-127"/>
                  <a:cs typeface="Arial" pitchFamily="34" charset="0"/>
                </a:rPr>
                <a:t>Mussel adhesive protein-based medical </a:t>
              </a:r>
              <a:r>
                <a:rPr lang="en-US" altLang="ko-KR" sz="5600" b="1" dirty="0" err="1">
                  <a:solidFill>
                    <a:schemeClr val="tx2"/>
                  </a:solidFill>
                  <a:latin typeface="Arial" pitchFamily="34" charset="0"/>
                  <a:ea typeface="한컴 소망 M" pitchFamily="18" charset="-127"/>
                  <a:cs typeface="Arial" pitchFamily="34" charset="0"/>
                </a:rPr>
                <a:t>bioadhesives</a:t>
              </a:r>
              <a:endParaRPr lang="en-US" altLang="ko-KR" sz="5600" b="1" dirty="0">
                <a:solidFill>
                  <a:schemeClr val="tx2"/>
                </a:solidFill>
                <a:latin typeface="Arial" pitchFamily="34" charset="0"/>
                <a:ea typeface="한컴 소망 M" pitchFamily="18" charset="-127"/>
                <a:cs typeface="Arial" pitchFamily="34" charset="0"/>
              </a:endParaRPr>
            </a:p>
          </p:txBody>
        </p:sp>
      </p:grpSp>
      <p:pic>
        <p:nvPicPr>
          <p:cNvPr id="13" name="Picture 2" descr="D:\Nature Gluetech\네이처글루텍 로고 - 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8631" y="49693538"/>
            <a:ext cx="2475721" cy="13975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733215" y="4838925"/>
            <a:ext cx="607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한컴 소망 M" pitchFamily="18" charset="-127"/>
                <a:cs typeface="Arial" pitchFamily="34" charset="0"/>
              </a:rPr>
              <a:t>DO YOU WORRY?</a:t>
            </a:r>
          </a:p>
        </p:txBody>
      </p:sp>
      <p:pic>
        <p:nvPicPr>
          <p:cNvPr id="1035" name="Picture 1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696" y="4825208"/>
            <a:ext cx="5400000" cy="34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8036471" y="5813129"/>
            <a:ext cx="129775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ko-KR" altLang="en-US" sz="4000" b="1" dirty="0">
                <a:latin typeface="+mj-ea"/>
                <a:ea typeface="+mj-ea"/>
              </a:rPr>
              <a:t>우리 아이를 보면서</a:t>
            </a:r>
            <a:r>
              <a:rPr lang="en-US" altLang="ko-KR" sz="4000" b="1" dirty="0">
                <a:latin typeface="+mj-ea"/>
                <a:ea typeface="+mj-ea"/>
              </a:rPr>
              <a:t> </a:t>
            </a:r>
          </a:p>
          <a:p>
            <a:pPr algn="r">
              <a:lnSpc>
                <a:spcPct val="125000"/>
              </a:lnSpc>
            </a:pPr>
            <a:r>
              <a:rPr lang="ko-KR" altLang="en-US" sz="4000" b="1" dirty="0">
                <a:latin typeface="+mj-ea"/>
                <a:ea typeface="+mj-ea"/>
              </a:rPr>
              <a:t>흉터가 남는 건 아닐지</a:t>
            </a:r>
            <a:endParaRPr lang="en-US" altLang="ko-KR" sz="4000" b="1" dirty="0">
              <a:latin typeface="+mj-ea"/>
              <a:ea typeface="+mj-ea"/>
            </a:endParaRPr>
          </a:p>
          <a:p>
            <a:pPr algn="r">
              <a:lnSpc>
                <a:spcPct val="125000"/>
              </a:lnSpc>
            </a:pPr>
            <a:r>
              <a:rPr lang="ko-KR" altLang="en-US" sz="4000" b="1" dirty="0">
                <a:latin typeface="+mj-ea"/>
                <a:ea typeface="+mj-ea"/>
              </a:rPr>
              <a:t>왜 빨리 낫지는 않는지 걱정하셨습니까</a:t>
            </a:r>
            <a:r>
              <a:rPr lang="en-US" altLang="ko-KR" sz="4000" b="1" dirty="0">
                <a:latin typeface="+mj-ea"/>
                <a:ea typeface="+mj-ea"/>
              </a:rPr>
              <a:t>?</a:t>
            </a:r>
            <a:endParaRPr lang="ko-KR" altLang="en-US" sz="4000" b="1" dirty="0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306" y="9231413"/>
            <a:ext cx="607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한컴 소망 M" pitchFamily="18" charset="-127"/>
                <a:cs typeface="Arial" pitchFamily="34" charset="0"/>
              </a:rPr>
              <a:t>DO YOU KNOW?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7355" y="10163325"/>
            <a:ext cx="156245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ko-KR" altLang="en-US" sz="4000" b="1" dirty="0">
                <a:latin typeface="+mj-ea"/>
                <a:ea typeface="+mj-ea"/>
              </a:rPr>
              <a:t>전 세계의 </a:t>
            </a:r>
            <a:r>
              <a:rPr lang="en-US" altLang="ko-KR" sz="4000" b="1" dirty="0">
                <a:latin typeface="+mj-ea"/>
                <a:ea typeface="+mj-ea"/>
              </a:rPr>
              <a:t>200</a:t>
            </a:r>
            <a:r>
              <a:rPr lang="ko-KR" altLang="en-US" sz="4000" b="1" dirty="0" err="1">
                <a:latin typeface="+mj-ea"/>
                <a:ea typeface="+mj-ea"/>
              </a:rPr>
              <a:t>만명의</a:t>
            </a:r>
            <a:r>
              <a:rPr lang="ko-KR" altLang="en-US" sz="4000" b="1" dirty="0">
                <a:latin typeface="+mj-ea"/>
                <a:ea typeface="+mj-ea"/>
              </a:rPr>
              <a:t> 여성들은 </a:t>
            </a:r>
            <a:r>
              <a:rPr lang="ko-KR" altLang="en-US" sz="4000" b="1" dirty="0" err="1">
                <a:latin typeface="+mj-ea"/>
                <a:ea typeface="+mj-ea"/>
              </a:rPr>
              <a:t>요루</a:t>
            </a:r>
            <a:r>
              <a:rPr lang="en-US" altLang="ko-KR" sz="4000" b="1" dirty="0">
                <a:latin typeface="+mj-ea"/>
                <a:ea typeface="+mj-ea"/>
              </a:rPr>
              <a:t>(</a:t>
            </a:r>
            <a:r>
              <a:rPr lang="ko-KR" altLang="en-US" sz="4000" b="1" dirty="0" err="1">
                <a:latin typeface="+mj-ea"/>
                <a:ea typeface="+mj-ea"/>
              </a:rPr>
              <a:t>尿瘻</a:t>
            </a:r>
            <a:r>
              <a:rPr lang="en-US" altLang="ko-KR" sz="4000" b="1" dirty="0">
                <a:latin typeface="+mj-ea"/>
                <a:ea typeface="+mj-ea"/>
              </a:rPr>
              <a:t>)</a:t>
            </a:r>
            <a:r>
              <a:rPr lang="ko-KR" altLang="en-US" sz="4000" b="1" dirty="0">
                <a:latin typeface="+mj-ea"/>
                <a:ea typeface="+mj-ea"/>
              </a:rPr>
              <a:t>라는 질병으로 </a:t>
            </a:r>
            <a:endParaRPr lang="en-US" altLang="ko-KR" sz="4000" b="1" dirty="0"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ko-KR" altLang="en-US" sz="4000" b="1" dirty="0" err="1">
                <a:latin typeface="+mj-ea"/>
                <a:ea typeface="+mj-ea"/>
              </a:rPr>
              <a:t>고통받고</a:t>
            </a:r>
            <a:r>
              <a:rPr lang="ko-KR" altLang="en-US" sz="4000" b="1" dirty="0">
                <a:latin typeface="+mj-ea"/>
                <a:ea typeface="+mj-ea"/>
              </a:rPr>
              <a:t> 있으며 매년 </a:t>
            </a:r>
            <a:r>
              <a:rPr lang="en-US" altLang="ko-KR" sz="4000" b="1" dirty="0">
                <a:latin typeface="+mj-ea"/>
                <a:ea typeface="+mj-ea"/>
              </a:rPr>
              <a:t>5~10</a:t>
            </a:r>
            <a:r>
              <a:rPr lang="ko-KR" altLang="en-US" sz="4000" b="1" dirty="0" err="1">
                <a:latin typeface="+mj-ea"/>
                <a:ea typeface="+mj-ea"/>
              </a:rPr>
              <a:t>만명의</a:t>
            </a:r>
            <a:r>
              <a:rPr lang="ko-KR" altLang="en-US" sz="4000" b="1" dirty="0">
                <a:latin typeface="+mj-ea"/>
                <a:ea typeface="+mj-ea"/>
              </a:rPr>
              <a:t> 새로운 환자가 발생합니다</a:t>
            </a:r>
            <a:r>
              <a:rPr lang="en-US" altLang="ko-KR" sz="4000" b="1" dirty="0">
                <a:latin typeface="+mj-ea"/>
                <a:ea typeface="+mj-ea"/>
              </a:rPr>
              <a:t>.</a:t>
            </a:r>
            <a:endParaRPr lang="ko-KR" altLang="en-US" sz="4000" b="1" dirty="0">
              <a:latin typeface="+mj-ea"/>
              <a:ea typeface="+mj-ea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724318" y="17258786"/>
            <a:ext cx="20158152" cy="4248471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697416" y="17394790"/>
            <a:ext cx="6882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홍합 자연물 접착제</a:t>
            </a:r>
            <a:endParaRPr lang="en-US" altLang="ko-KR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71801" y="18482921"/>
            <a:ext cx="18663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003A1A"/>
                </a:solidFill>
                <a:latin typeface="+mj-ea"/>
                <a:ea typeface="+mj-ea"/>
              </a:rPr>
              <a:t>피부 상처</a:t>
            </a:r>
            <a:r>
              <a:rPr lang="en-US" altLang="ko-KR" sz="4400" b="1" dirty="0">
                <a:solidFill>
                  <a:srgbClr val="003A1A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>
                <a:solidFill>
                  <a:srgbClr val="003A1A"/>
                </a:solidFill>
                <a:latin typeface="+mj-ea"/>
                <a:ea typeface="+mj-ea"/>
              </a:rPr>
              <a:t>뼈 조직</a:t>
            </a:r>
            <a:r>
              <a:rPr lang="en-US" altLang="ko-KR" sz="4400" b="1" dirty="0">
                <a:solidFill>
                  <a:srgbClr val="003A1A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>
                <a:solidFill>
                  <a:srgbClr val="003A1A"/>
                </a:solidFill>
                <a:latin typeface="+mj-ea"/>
                <a:ea typeface="+mj-ea"/>
              </a:rPr>
              <a:t>장기 접합</a:t>
            </a:r>
            <a:r>
              <a:rPr lang="en-US" altLang="ko-KR" sz="4400" b="1" dirty="0">
                <a:solidFill>
                  <a:srgbClr val="003A1A"/>
                </a:solidFill>
                <a:latin typeface="+mj-ea"/>
                <a:ea typeface="+mj-ea"/>
              </a:rPr>
              <a:t>(</a:t>
            </a:r>
            <a:r>
              <a:rPr lang="ko-KR" altLang="en-US" sz="4400" b="1" dirty="0">
                <a:solidFill>
                  <a:srgbClr val="003A1A"/>
                </a:solidFill>
                <a:latin typeface="+mj-ea"/>
                <a:ea typeface="+mj-ea"/>
              </a:rPr>
              <a:t>수중접합</a:t>
            </a:r>
            <a:r>
              <a:rPr lang="en-US" altLang="ko-KR" sz="4400" b="1" dirty="0">
                <a:solidFill>
                  <a:srgbClr val="003A1A"/>
                </a:solidFill>
                <a:latin typeface="+mj-ea"/>
                <a:ea typeface="+mj-ea"/>
              </a:rPr>
              <a:t>)</a:t>
            </a:r>
            <a:r>
              <a:rPr lang="ko-KR" altLang="en-US" sz="4400" b="1" dirty="0">
                <a:solidFill>
                  <a:schemeClr val="bg1"/>
                </a:solidFill>
                <a:latin typeface="+mj-ea"/>
                <a:ea typeface="+mj-ea"/>
              </a:rPr>
              <a:t>도 가능할 뿐 아니라</a:t>
            </a:r>
            <a:r>
              <a:rPr lang="en-US" altLang="ko-KR" sz="4400" b="1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</a:p>
          <a:p>
            <a:pPr algn="ctr"/>
            <a:r>
              <a:rPr lang="ko-KR" altLang="en-US" sz="4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인체 안정성도 검증 완료된 현존 최고의 생체 접착제</a:t>
            </a:r>
            <a:endParaRPr lang="en-US" altLang="ko-KR" sz="44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모서리가 둥근 사각형 설명선 45"/>
          <p:cNvSpPr/>
          <p:nvPr/>
        </p:nvSpPr>
        <p:spPr>
          <a:xfrm>
            <a:off x="720230" y="22242195"/>
            <a:ext cx="20162240" cy="8554094"/>
          </a:xfrm>
          <a:prstGeom prst="wedgeRoundRectCallout">
            <a:avLst>
              <a:gd name="adj1" fmla="val 22007"/>
              <a:gd name="adj2" fmla="val 57596"/>
              <a:gd name="adj3" fmla="val 16667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612"/>
          <a:stretch>
            <a:fillRect/>
          </a:stretch>
        </p:blipFill>
        <p:spPr bwMode="auto">
          <a:xfrm>
            <a:off x="2001516" y="24163190"/>
            <a:ext cx="3081239" cy="25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9" r="916"/>
          <a:stretch>
            <a:fillRect/>
          </a:stretch>
        </p:blipFill>
        <p:spPr bwMode="auto">
          <a:xfrm>
            <a:off x="5745932" y="24163190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1857500" y="257622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/>
              <a:t>홍합족사</a:t>
            </a:r>
            <a:endParaRPr lang="ko-KR" alt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334751" y="2603539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접착단백질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953225" y="24341503"/>
            <a:ext cx="4820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chemeClr val="tx2"/>
                </a:solidFill>
                <a:latin typeface="+mj-ea"/>
                <a:ea typeface="+mj-ea"/>
                <a:cs typeface="나눔바른고딕"/>
              </a:rPr>
              <a:t>홍합 접착단백질 </a:t>
            </a:r>
            <a:r>
              <a:rPr lang="en-US" altLang="ko-KR" sz="3000" b="1" dirty="0">
                <a:solidFill>
                  <a:schemeClr val="tx2"/>
                </a:solidFill>
                <a:latin typeface="+mj-ea"/>
                <a:ea typeface="+mj-ea"/>
                <a:cs typeface="나눔바른고딕"/>
              </a:rPr>
              <a:t>DNA </a:t>
            </a:r>
          </a:p>
          <a:p>
            <a:r>
              <a:rPr lang="ko-KR" altLang="en-US" sz="3000" b="1" dirty="0">
                <a:solidFill>
                  <a:schemeClr val="tx2"/>
                </a:solidFill>
                <a:latin typeface="+mj-ea"/>
                <a:ea typeface="+mj-ea"/>
                <a:cs typeface="나눔바른고딕"/>
              </a:rPr>
              <a:t>재설계</a:t>
            </a:r>
            <a:r>
              <a:rPr lang="ko-KR" altLang="en-US" sz="3000" b="1" dirty="0">
                <a:latin typeface="+mj-ea"/>
                <a:ea typeface="+mj-ea"/>
                <a:cs typeface="나눔바른고딕"/>
              </a:rPr>
              <a:t>를</a:t>
            </a:r>
            <a:r>
              <a:rPr lang="ko-KR" altLang="en-US" sz="3000" b="1" dirty="0">
                <a:solidFill>
                  <a:schemeClr val="tx2"/>
                </a:solidFill>
                <a:latin typeface="+mj-ea"/>
                <a:ea typeface="+mj-ea"/>
                <a:cs typeface="나눔바른고딕"/>
              </a:rPr>
              <a:t> </a:t>
            </a:r>
            <a:r>
              <a:rPr lang="ko-KR" altLang="en-US" sz="3000" b="1" dirty="0">
                <a:latin typeface="+mj-ea"/>
                <a:ea typeface="+mj-ea"/>
                <a:cs typeface="나눔바른고딕"/>
              </a:rPr>
              <a:t>통한 대량 양산화</a:t>
            </a:r>
            <a:endParaRPr lang="ko-KR" altLang="en-US" sz="3000" b="1" dirty="0">
              <a:latin typeface="+mj-ea"/>
              <a:ea typeface="+mj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981800" y="25622789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latin typeface="+mj-ea"/>
                <a:ea typeface="+mj-ea"/>
              </a:rPr>
              <a:t>수중에서도 접합 가능한</a:t>
            </a:r>
            <a:endParaRPr lang="en-US" altLang="ko-KR" sz="3000" b="1" dirty="0">
              <a:latin typeface="+mj-ea"/>
              <a:ea typeface="+mj-ea"/>
            </a:endParaRPr>
          </a:p>
          <a:p>
            <a:r>
              <a:rPr lang="ko-KR" altLang="en-US" sz="3000" b="1" dirty="0">
                <a:latin typeface="+mj-ea"/>
                <a:ea typeface="+mj-ea"/>
              </a:rPr>
              <a:t>생체용 접착제 개발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86075" y="23298746"/>
            <a:ext cx="1642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+mj-lt"/>
              </a:rPr>
              <a:t>홍합은 </a:t>
            </a:r>
            <a:r>
              <a:rPr lang="ko-KR" altLang="en-US" sz="3600" b="1" dirty="0" err="1">
                <a:latin typeface="+mj-lt"/>
              </a:rPr>
              <a:t>족사에서</a:t>
            </a:r>
            <a:r>
              <a:rPr lang="ko-KR" altLang="en-US" sz="3600" b="1" dirty="0">
                <a:latin typeface="+mj-lt"/>
              </a:rPr>
              <a:t> 접착제</a:t>
            </a:r>
            <a:r>
              <a:rPr lang="en-US" altLang="ko-KR" sz="3600" b="1" dirty="0">
                <a:latin typeface="+mj-lt"/>
              </a:rPr>
              <a:t>(</a:t>
            </a:r>
            <a:r>
              <a:rPr lang="ko-KR" altLang="en-US" sz="3600" b="1" dirty="0">
                <a:latin typeface="+mj-lt"/>
              </a:rPr>
              <a:t>단백질</a:t>
            </a:r>
            <a:r>
              <a:rPr lang="en-US" altLang="ko-KR" sz="3600" b="1" dirty="0">
                <a:latin typeface="+mj-lt"/>
              </a:rPr>
              <a:t>)</a:t>
            </a:r>
            <a:r>
              <a:rPr lang="ko-KR" altLang="en-US" sz="3600" b="1" dirty="0">
                <a:latin typeface="+mj-lt"/>
              </a:rPr>
              <a:t>를 분비하여</a:t>
            </a:r>
            <a:r>
              <a:rPr lang="en-US" altLang="ko-KR" sz="3600" b="1" dirty="0">
                <a:latin typeface="+mj-lt"/>
              </a:rPr>
              <a:t> </a:t>
            </a:r>
            <a:r>
              <a:rPr lang="ko-KR" altLang="en-US" sz="3600" b="1" dirty="0">
                <a:latin typeface="+mj-lt"/>
              </a:rPr>
              <a:t>수중에서도 바위에 강력하게 부착</a:t>
            </a:r>
            <a:endParaRPr lang="en-US" altLang="ko-KR" sz="3600" b="1" dirty="0">
              <a:latin typeface="+mj-lt"/>
            </a:endParaRPr>
          </a:p>
        </p:txBody>
      </p:sp>
      <p:pic>
        <p:nvPicPr>
          <p:cNvPr id="54" name="Picture 2" descr="C:\Users\Jeong-Woo\Desktop\KakaoTalk_20160811_155226932.jpg"/>
          <p:cNvPicPr>
            <a:picLocks noChangeAspect="1" noChangeArrowheads="1"/>
          </p:cNvPicPr>
          <p:nvPr/>
        </p:nvPicPr>
        <p:blipFill>
          <a:blip r:embed="rId7" cstate="print"/>
          <a:srcRect t="8104" b="13934"/>
          <a:stretch>
            <a:fillRect/>
          </a:stretch>
        </p:blipFill>
        <p:spPr bwMode="auto">
          <a:xfrm rot="5400000">
            <a:off x="12193716" y="24199669"/>
            <a:ext cx="2471936" cy="2569541"/>
          </a:xfrm>
          <a:prstGeom prst="ellipse">
            <a:avLst/>
          </a:prstGeom>
          <a:noFill/>
        </p:spPr>
      </p:pic>
      <p:sp>
        <p:nvSpPr>
          <p:cNvPr id="55" name="모서리가 둥근 직사각형 54"/>
          <p:cNvSpPr/>
          <p:nvPr/>
        </p:nvSpPr>
        <p:spPr>
          <a:xfrm>
            <a:off x="1800350" y="22587377"/>
            <a:ext cx="6768752" cy="6046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기술원리</a:t>
            </a:r>
            <a:endParaRPr lang="en-US" altLang="ko-KR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1800350" y="27267897"/>
            <a:ext cx="6768752" cy="6046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기술특성</a:t>
            </a:r>
            <a:endParaRPr lang="en-US" altLang="ko-KR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7" name="모서리가 둥근 사각형 설명선 56"/>
          <p:cNvSpPr/>
          <p:nvPr/>
        </p:nvSpPr>
        <p:spPr>
          <a:xfrm>
            <a:off x="5673924" y="24163190"/>
            <a:ext cx="3672408" cy="1800200"/>
          </a:xfrm>
          <a:prstGeom prst="wedgeRoundRectCallout">
            <a:avLst>
              <a:gd name="adj1" fmla="val -76899"/>
              <a:gd name="adj2" fmla="val 6702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오른쪽 화살표 57"/>
          <p:cNvSpPr/>
          <p:nvPr/>
        </p:nvSpPr>
        <p:spPr>
          <a:xfrm>
            <a:off x="9922396" y="24551361"/>
            <a:ext cx="1728192" cy="1872208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2060"/>
              </a:clrFrom>
              <a:clrTo>
                <a:srgbClr val="002060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44366" y="34662757"/>
            <a:ext cx="4077900" cy="13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2060"/>
              </a:clrFrom>
              <a:clrTo>
                <a:srgbClr val="00206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5469" y="20011073"/>
            <a:ext cx="4177454" cy="13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 preferRelativeResize="0">
            <a:picLocks noChangeArrowheads="1"/>
          </p:cNvPicPr>
          <p:nvPr/>
        </p:nvPicPr>
        <p:blipFill>
          <a:blip r:embed="rId10" cstate="print"/>
          <a:srcRect l="15627" b="4167"/>
          <a:stretch>
            <a:fillRect/>
          </a:stretch>
        </p:blipFill>
        <p:spPr bwMode="auto">
          <a:xfrm>
            <a:off x="15439037" y="8410750"/>
            <a:ext cx="5400000" cy="34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1" name="직사각형 90"/>
          <p:cNvSpPr/>
          <p:nvPr/>
        </p:nvSpPr>
        <p:spPr>
          <a:xfrm>
            <a:off x="2952478" y="28131983"/>
            <a:ext cx="1771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>
                <a:latin typeface="+mn-ea"/>
                <a:cs typeface="Traditional Arabic" pitchFamily="18" charset="-78"/>
              </a:rPr>
              <a:t>자연물 기반의 </a:t>
            </a:r>
            <a:r>
              <a:rPr lang="ko-KR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raditional Arabic" pitchFamily="18" charset="-78"/>
              </a:rPr>
              <a:t>우수한 생체적합성</a:t>
            </a:r>
            <a:r>
              <a:rPr lang="en-US" altLang="ko-KR" sz="3600" b="1" dirty="0">
                <a:solidFill>
                  <a:schemeClr val="tx2"/>
                </a:solidFill>
                <a:latin typeface="+mn-ea"/>
                <a:cs typeface="Traditional Arabic" pitchFamily="18" charset="-78"/>
              </a:rPr>
              <a:t> </a:t>
            </a:r>
            <a:r>
              <a:rPr lang="en-US" altLang="ko-KR" sz="3600" b="1" dirty="0">
                <a:latin typeface="+mn-ea"/>
                <a:cs typeface="Traditional Arabic" pitchFamily="18" charset="-78"/>
              </a:rPr>
              <a:t>: </a:t>
            </a:r>
            <a:r>
              <a:rPr lang="ko-KR" altLang="en-US" sz="3600" b="1" dirty="0">
                <a:latin typeface="+mn-ea"/>
                <a:cs typeface="Traditional Arabic" pitchFamily="18" charset="-78"/>
              </a:rPr>
              <a:t>세계 최초의 홍합단백질 소재 생체접착제</a:t>
            </a:r>
            <a:endParaRPr lang="ko-KR" altLang="en-US" sz="3600" dirty="0">
              <a:latin typeface="+mn-ea"/>
              <a:cs typeface="Traditional Arabic" pitchFamily="18" charset="-78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2948286" y="28939234"/>
            <a:ext cx="1771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3600" b="1" dirty="0">
                <a:latin typeface="+mn-ea"/>
                <a:cs typeface="나눔바른고딕"/>
              </a:rPr>
              <a:t>타 생체접착제 대비 </a:t>
            </a:r>
            <a:r>
              <a:rPr lang="ko-KR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나눔바른고딕"/>
              </a:rPr>
              <a:t>월등한 접착성능</a:t>
            </a:r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나눔바른고딕"/>
              </a:rPr>
              <a:t> </a:t>
            </a:r>
            <a:r>
              <a:rPr lang="en-US" altLang="ko-KR" sz="3600" b="1" dirty="0">
                <a:latin typeface="+mn-ea"/>
                <a:cs typeface="나눔바른고딕"/>
              </a:rPr>
              <a:t>: </a:t>
            </a:r>
            <a:r>
              <a:rPr lang="ko-KR" altLang="en-US" sz="3600" b="1" dirty="0">
                <a:latin typeface="+mn-ea"/>
                <a:cs typeface="나눔바른고딕"/>
              </a:rPr>
              <a:t>수중에서도 높은 강도로 접합 가능</a:t>
            </a:r>
            <a:endParaRPr lang="en-US" altLang="ko-KR" sz="3600" b="1" dirty="0">
              <a:latin typeface="+mn-ea"/>
              <a:cs typeface="나눔바른고딕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2952478" y="29746485"/>
            <a:ext cx="1771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3600" b="1" dirty="0">
                <a:latin typeface="+mn-ea"/>
                <a:cs typeface="나눔바른고딕"/>
              </a:rPr>
              <a:t>대량 양산공정 기반의 </a:t>
            </a:r>
            <a:r>
              <a:rPr lang="ko-KR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나눔바른고딕"/>
              </a:rPr>
              <a:t>높은 경제성</a:t>
            </a:r>
            <a:r>
              <a:rPr lang="en-US" altLang="ko-KR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나눔바른고딕"/>
              </a:rPr>
              <a:t> </a:t>
            </a:r>
            <a:r>
              <a:rPr lang="en-US" altLang="ko-KR" sz="3600" b="1" dirty="0">
                <a:latin typeface="+mn-ea"/>
                <a:cs typeface="나눔바른고딕"/>
              </a:rPr>
              <a:t>: </a:t>
            </a:r>
            <a:r>
              <a:rPr lang="ko-KR" altLang="en-US" sz="3600" b="1" dirty="0">
                <a:latin typeface="+mn-ea"/>
                <a:cs typeface="나눔바른고딕"/>
              </a:rPr>
              <a:t>자연물 추출 기반 타 접착제와 차별화</a:t>
            </a:r>
          </a:p>
        </p:txBody>
      </p:sp>
      <p:sp>
        <p:nvSpPr>
          <p:cNvPr id="95" name="직사각형 94"/>
          <p:cNvSpPr/>
          <p:nvPr/>
        </p:nvSpPr>
        <p:spPr>
          <a:xfrm>
            <a:off x="2421309" y="27844660"/>
            <a:ext cx="675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cs typeface="Traditional Arabic" pitchFamily="18" charset="-78"/>
              </a:rPr>
              <a:t>1</a:t>
            </a:r>
            <a:endParaRPr lang="ko-KR" alt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421309" y="29481794"/>
            <a:ext cx="675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cs typeface="Traditional Arabic" pitchFamily="18" charset="-78"/>
              </a:rPr>
              <a:t>3</a:t>
            </a:r>
            <a:endParaRPr lang="ko-KR" alt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2410322" y="28708756"/>
            <a:ext cx="675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  <a:cs typeface="Traditional Arabic" pitchFamily="18" charset="-78"/>
              </a:rPr>
              <a:t>2</a:t>
            </a:r>
            <a:endParaRPr lang="ko-KR" alt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타원 97"/>
          <p:cNvSpPr/>
          <p:nvPr/>
        </p:nvSpPr>
        <p:spPr>
          <a:xfrm>
            <a:off x="18189599" y="21666131"/>
            <a:ext cx="2880000" cy="288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펜고딕B" panose="02020600000000000000" pitchFamily="18" charset="-127"/>
                <a:ea typeface="a펜고딕B" panose="02020600000000000000" pitchFamily="18" charset="-127"/>
              </a:rPr>
              <a:t>기술</a:t>
            </a:r>
            <a:endParaRPr lang="en-US" altLang="ko-KR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펜고딕B" panose="02020600000000000000" pitchFamily="18" charset="-127"/>
              <a:ea typeface="a펜고딕B" panose="02020600000000000000" pitchFamily="18" charset="-127"/>
            </a:endParaRPr>
          </a:p>
          <a:p>
            <a:pPr algn="ctr"/>
            <a:r>
              <a:rPr lang="ko-KR" alt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펜고딕B" panose="02020600000000000000" pitchFamily="18" charset="-127"/>
                <a:ea typeface="a펜고딕B" panose="02020600000000000000" pitchFamily="18" charset="-127"/>
              </a:rPr>
              <a:t>소개</a:t>
            </a:r>
          </a:p>
        </p:txBody>
      </p:sp>
      <p:sp>
        <p:nvSpPr>
          <p:cNvPr id="106" name="모서리가 둥근 사각형 설명선 105"/>
          <p:cNvSpPr/>
          <p:nvPr/>
        </p:nvSpPr>
        <p:spPr>
          <a:xfrm>
            <a:off x="720230" y="31672961"/>
            <a:ext cx="20162240" cy="8554094"/>
          </a:xfrm>
          <a:prstGeom prst="wedgeRoundRectCallout">
            <a:avLst>
              <a:gd name="adj1" fmla="val 22007"/>
              <a:gd name="adj2" fmla="val 57596"/>
              <a:gd name="adj3" fmla="val 16667"/>
            </a:avLst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/>
          <p:cNvSpPr/>
          <p:nvPr/>
        </p:nvSpPr>
        <p:spPr>
          <a:xfrm>
            <a:off x="18189599" y="31083180"/>
            <a:ext cx="2880000" cy="288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펜고딕B" panose="02020600000000000000" pitchFamily="18" charset="-127"/>
                <a:ea typeface="a펜고딕B" panose="02020600000000000000" pitchFamily="18" charset="-127"/>
              </a:rPr>
              <a:t>사업</a:t>
            </a:r>
            <a:endParaRPr lang="en-US" altLang="ko-KR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펜고딕B" panose="02020600000000000000" pitchFamily="18" charset="-127"/>
              <a:ea typeface="a펜고딕B" panose="02020600000000000000" pitchFamily="18" charset="-127"/>
            </a:endParaRPr>
          </a:p>
          <a:p>
            <a:pPr algn="ctr"/>
            <a:r>
              <a:rPr lang="ko-KR" alt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펜고딕B" panose="02020600000000000000" pitchFamily="18" charset="-127"/>
                <a:ea typeface="a펜고딕B" panose="02020600000000000000" pitchFamily="18" charset="-127"/>
              </a:rPr>
              <a:t>소개</a:t>
            </a: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720230" y="41107149"/>
            <a:ext cx="20162240" cy="8496945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타원 107"/>
          <p:cNvSpPr/>
          <p:nvPr/>
        </p:nvSpPr>
        <p:spPr>
          <a:xfrm>
            <a:off x="18189599" y="40603093"/>
            <a:ext cx="2880000" cy="2880000"/>
          </a:xfrm>
          <a:prstGeom prst="ellipse">
            <a:avLst/>
          </a:prstGeom>
          <a:solidFill>
            <a:srgbClr val="00B050"/>
          </a:solidFill>
          <a:ln w="342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펜고딕B" panose="02020600000000000000" pitchFamily="18" charset="-127"/>
                <a:ea typeface="a펜고딕B" panose="02020600000000000000" pitchFamily="18" charset="-127"/>
              </a:rPr>
              <a:t>핵심</a:t>
            </a:r>
            <a:endParaRPr lang="en-US" altLang="ko-KR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펜고딕B" panose="02020600000000000000" pitchFamily="18" charset="-127"/>
              <a:ea typeface="a펜고딕B" panose="02020600000000000000" pitchFamily="18" charset="-127"/>
            </a:endParaRPr>
          </a:p>
          <a:p>
            <a:pPr algn="ctr"/>
            <a:r>
              <a:rPr lang="ko-KR" altLang="en-US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펜고딕B" panose="02020600000000000000" pitchFamily="18" charset="-127"/>
                <a:ea typeface="a펜고딕B" panose="02020600000000000000" pitchFamily="18" charset="-127"/>
              </a:rPr>
              <a:t>비전</a:t>
            </a: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1800350" y="32092433"/>
            <a:ext cx="6768752" cy="6046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사업분야</a:t>
            </a:r>
            <a:endParaRPr lang="en-US" altLang="ko-KR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2358" y="32812513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+mj-lt"/>
              </a:rPr>
              <a:t>홍합 접착단백질 기반 생체 접착제 </a:t>
            </a:r>
            <a:endParaRPr lang="en-US" altLang="ko-KR" sz="3600" b="1" dirty="0">
              <a:latin typeface="+mj-lt"/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10225286" y="32092433"/>
            <a:ext cx="6768752" cy="6046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진행현황 및 계획</a:t>
            </a:r>
            <a:endParaRPr lang="en-US" altLang="ko-KR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297294" y="32812513"/>
            <a:ext cx="838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>
                <a:latin typeface="+mj-lt"/>
              </a:rPr>
              <a:t>포스텍</a:t>
            </a:r>
            <a:r>
              <a:rPr lang="ko-KR" altLang="en-US" sz="3600" b="1" dirty="0">
                <a:latin typeface="+mj-lt"/>
              </a:rPr>
              <a:t> 홍합접착제 생산 기술 이전 완료</a:t>
            </a:r>
            <a:endParaRPr lang="en-US" altLang="ko-KR" sz="3600" b="1" dirty="0">
              <a:latin typeface="+mj-lt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814" y="33449844"/>
            <a:ext cx="2952328" cy="270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9" name="그룹 118"/>
          <p:cNvGrpSpPr>
            <a:grpSpLocks/>
          </p:cNvGrpSpPr>
          <p:nvPr/>
        </p:nvGrpSpPr>
        <p:grpSpPr bwMode="auto">
          <a:xfrm rot="17445830">
            <a:off x="6356193" y="33279509"/>
            <a:ext cx="736462" cy="1627898"/>
            <a:chOff x="8354686" y="1596818"/>
            <a:chExt cx="253702" cy="567411"/>
          </a:xfrm>
        </p:grpSpPr>
        <p:sp>
          <p:nvSpPr>
            <p:cNvPr id="120" name="직사각형 119"/>
            <p:cNvSpPr/>
            <p:nvPr/>
          </p:nvSpPr>
          <p:spPr>
            <a:xfrm rot="16200000">
              <a:off x="8324260" y="1798792"/>
              <a:ext cx="316231" cy="1109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4350" indent="-571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28700" indent="-1143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>
                <a:latin typeface="나눔바른고딕" pitchFamily="50" charset="-127"/>
                <a:ea typeface="나눔바른고딕" pitchFamily="50" charset="-127"/>
              </a:endParaRPr>
            </a:p>
          </p:txBody>
        </p:sp>
        <p:cxnSp>
          <p:nvCxnSpPr>
            <p:cNvPr id="121" name="직선 연결선 120"/>
            <p:cNvCxnSpPr/>
            <p:nvPr/>
          </p:nvCxnSpPr>
          <p:spPr>
            <a:xfrm flipV="1">
              <a:off x="8481580" y="2041867"/>
              <a:ext cx="0" cy="1223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>
            <a:xfrm flipH="1">
              <a:off x="8482208" y="2014637"/>
              <a:ext cx="0" cy="730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직사각형 122"/>
            <p:cNvSpPr/>
            <p:nvPr/>
          </p:nvSpPr>
          <p:spPr>
            <a:xfrm>
              <a:off x="8448044" y="1612946"/>
              <a:ext cx="66597" cy="587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4350" indent="-571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28700" indent="-1143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>
                <a:latin typeface="나눔바른고딕" pitchFamily="50" charset="-127"/>
                <a:ea typeface="나눔바른고딕" pitchFamily="50" charset="-127"/>
              </a:endParaRPr>
            </a:p>
          </p:txBody>
        </p:sp>
        <p:cxnSp>
          <p:nvCxnSpPr>
            <p:cNvPr id="124" name="직선 연결선 123"/>
            <p:cNvCxnSpPr/>
            <p:nvPr/>
          </p:nvCxnSpPr>
          <p:spPr>
            <a:xfrm>
              <a:off x="8395265" y="1596818"/>
              <a:ext cx="1744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/>
            <p:cNvCxnSpPr/>
            <p:nvPr/>
          </p:nvCxnSpPr>
          <p:spPr>
            <a:xfrm>
              <a:off x="8354686" y="1684575"/>
              <a:ext cx="2537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>
            <a:xfrm>
              <a:off x="8459180" y="1801475"/>
              <a:ext cx="71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8464624" y="1869589"/>
              <a:ext cx="71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>
            <a:xfrm>
              <a:off x="8465454" y="1939668"/>
              <a:ext cx="713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2060"/>
              </a:clrFrom>
              <a:clrTo>
                <a:srgbClr val="00206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7769" y="20038522"/>
            <a:ext cx="4077900" cy="13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2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782" y="36125553"/>
            <a:ext cx="3528392" cy="333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" name="그룹 130"/>
          <p:cNvGrpSpPr>
            <a:grpSpLocks/>
          </p:cNvGrpSpPr>
          <p:nvPr/>
        </p:nvGrpSpPr>
        <p:grpSpPr bwMode="auto">
          <a:xfrm>
            <a:off x="6365430" y="36124881"/>
            <a:ext cx="1512936" cy="1296392"/>
            <a:chOff x="5832723" y="1872258"/>
            <a:chExt cx="504056" cy="432048"/>
          </a:xfrm>
        </p:grpSpPr>
        <p:cxnSp>
          <p:nvCxnSpPr>
            <p:cNvPr id="132" name="직선 연결선 131"/>
            <p:cNvCxnSpPr/>
            <p:nvPr/>
          </p:nvCxnSpPr>
          <p:spPr>
            <a:xfrm>
              <a:off x="5832723" y="1878612"/>
              <a:ext cx="504056" cy="425694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/>
            <p:cNvCxnSpPr/>
            <p:nvPr/>
          </p:nvCxnSpPr>
          <p:spPr>
            <a:xfrm flipV="1">
              <a:off x="5832723" y="1872258"/>
              <a:ext cx="504056" cy="43204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2060"/>
              </a:clrFrom>
              <a:clrTo>
                <a:srgbClr val="002060">
                  <a:alpha val="0"/>
                </a:srgbClr>
              </a:clrTo>
            </a:clrChange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44366" y="37838887"/>
            <a:ext cx="4177454" cy="13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5" name="그룹 134"/>
          <p:cNvGrpSpPr>
            <a:grpSpLocks/>
          </p:cNvGrpSpPr>
          <p:nvPr/>
        </p:nvGrpSpPr>
        <p:grpSpPr bwMode="auto">
          <a:xfrm rot="8355424">
            <a:off x="8074993" y="37536101"/>
            <a:ext cx="736462" cy="1627898"/>
            <a:chOff x="8354686" y="1596818"/>
            <a:chExt cx="253702" cy="567411"/>
          </a:xfrm>
        </p:grpSpPr>
        <p:sp>
          <p:nvSpPr>
            <p:cNvPr id="136" name="직사각형 135"/>
            <p:cNvSpPr/>
            <p:nvPr/>
          </p:nvSpPr>
          <p:spPr>
            <a:xfrm rot="16200000">
              <a:off x="8324260" y="1798792"/>
              <a:ext cx="316231" cy="1109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4350" indent="-571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28700" indent="-1143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>
                <a:latin typeface="나눔바른고딕" pitchFamily="50" charset="-127"/>
                <a:ea typeface="나눔바른고딕" pitchFamily="50" charset="-127"/>
              </a:endParaRPr>
            </a:p>
          </p:txBody>
        </p:sp>
        <p:cxnSp>
          <p:nvCxnSpPr>
            <p:cNvPr id="137" name="직선 연결선 136"/>
            <p:cNvCxnSpPr/>
            <p:nvPr/>
          </p:nvCxnSpPr>
          <p:spPr>
            <a:xfrm flipV="1">
              <a:off x="8481580" y="2041867"/>
              <a:ext cx="0" cy="1223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/>
            <p:cNvCxnSpPr/>
            <p:nvPr/>
          </p:nvCxnSpPr>
          <p:spPr>
            <a:xfrm flipH="1">
              <a:off x="8482208" y="2014637"/>
              <a:ext cx="0" cy="730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직사각형 138"/>
            <p:cNvSpPr/>
            <p:nvPr/>
          </p:nvSpPr>
          <p:spPr>
            <a:xfrm>
              <a:off x="8448044" y="1612946"/>
              <a:ext cx="66597" cy="587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4350" indent="-571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28700" indent="-1143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1028700" rtl="0" fontAlgn="base" latinLnBrk="1">
                <a:spcBef>
                  <a:spcPct val="0"/>
                </a:spcBef>
                <a:spcAft>
                  <a:spcPct val="0"/>
                </a:spcAft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>
                <a:latin typeface="나눔바른고딕" pitchFamily="50" charset="-127"/>
                <a:ea typeface="나눔바른고딕" pitchFamily="50" charset="-127"/>
              </a:endParaRPr>
            </a:p>
          </p:txBody>
        </p:sp>
        <p:cxnSp>
          <p:nvCxnSpPr>
            <p:cNvPr id="140" name="직선 연결선 139"/>
            <p:cNvCxnSpPr/>
            <p:nvPr/>
          </p:nvCxnSpPr>
          <p:spPr>
            <a:xfrm>
              <a:off x="8395265" y="1596818"/>
              <a:ext cx="1744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/>
            <p:cNvCxnSpPr/>
            <p:nvPr/>
          </p:nvCxnSpPr>
          <p:spPr>
            <a:xfrm>
              <a:off x="8354686" y="1684575"/>
              <a:ext cx="2537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연결선 141"/>
            <p:cNvCxnSpPr/>
            <p:nvPr/>
          </p:nvCxnSpPr>
          <p:spPr>
            <a:xfrm>
              <a:off x="8459180" y="1801475"/>
              <a:ext cx="71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/>
            <p:nvPr/>
          </p:nvCxnSpPr>
          <p:spPr>
            <a:xfrm>
              <a:off x="8464624" y="1869589"/>
              <a:ext cx="71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/>
            <p:cNvCxnSpPr/>
            <p:nvPr/>
          </p:nvCxnSpPr>
          <p:spPr>
            <a:xfrm>
              <a:off x="8465454" y="1939668"/>
              <a:ext cx="7135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11233398" y="34656146"/>
            <a:ext cx="438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+mj-lt"/>
              </a:rPr>
              <a:t>홍합단백질 소재 원천기술</a:t>
            </a:r>
            <a:endParaRPr lang="en-US" altLang="ko-KR" sz="2800" b="1" dirty="0">
              <a:latin typeface="+mj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592471" y="35116769"/>
            <a:ext cx="3669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+mj-lt"/>
              </a:rPr>
              <a:t>생체접착제 제형 기술</a:t>
            </a:r>
            <a:endParaRPr lang="en-US" altLang="ko-KR" sz="2800" b="1" dirty="0">
              <a:latin typeface="+mj-lt"/>
            </a:endParaRPr>
          </a:p>
          <a:p>
            <a:r>
              <a:rPr lang="en-US" altLang="ko-KR" sz="2800" b="1" dirty="0">
                <a:latin typeface="+mj-lt"/>
              </a:rPr>
              <a:t>(</a:t>
            </a:r>
            <a:r>
              <a:rPr lang="ko-KR" altLang="en-US" sz="2800" b="1" dirty="0" err="1">
                <a:latin typeface="+mj-lt"/>
              </a:rPr>
              <a:t>수중형</a:t>
            </a:r>
            <a:r>
              <a:rPr lang="ko-KR" altLang="en-US" sz="2800" b="1" dirty="0">
                <a:latin typeface="+mj-lt"/>
              </a:rPr>
              <a:t> </a:t>
            </a:r>
            <a:r>
              <a:rPr lang="en-US" altLang="ko-KR" sz="2800" b="1" dirty="0">
                <a:latin typeface="+mj-lt"/>
              </a:rPr>
              <a:t>/ </a:t>
            </a:r>
            <a:r>
              <a:rPr lang="ko-KR" altLang="en-US" sz="2800" b="1" dirty="0">
                <a:latin typeface="+mj-lt"/>
              </a:rPr>
              <a:t>광경화형</a:t>
            </a:r>
            <a:r>
              <a:rPr lang="en-US" altLang="ko-KR" sz="2800" b="1" dirty="0">
                <a:latin typeface="+mj-lt"/>
              </a:rPr>
              <a:t>)</a:t>
            </a:r>
          </a:p>
        </p:txBody>
      </p:sp>
      <p:sp>
        <p:nvSpPr>
          <p:cNvPr id="150" name="타원 149"/>
          <p:cNvSpPr/>
          <p:nvPr/>
        </p:nvSpPr>
        <p:spPr>
          <a:xfrm>
            <a:off x="10225135" y="33964641"/>
            <a:ext cx="5904656" cy="2304256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5" name="그룹 144"/>
          <p:cNvGrpSpPr>
            <a:grpSpLocks/>
          </p:cNvGrpSpPr>
          <p:nvPr/>
        </p:nvGrpSpPr>
        <p:grpSpPr bwMode="auto">
          <a:xfrm>
            <a:off x="10873207" y="33748617"/>
            <a:ext cx="4176464" cy="864096"/>
            <a:chOff x="1523202" y="3294906"/>
            <a:chExt cx="980942" cy="222606"/>
          </a:xfrm>
        </p:grpSpPr>
        <p:pic>
          <p:nvPicPr>
            <p:cNvPr id="146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7015"/>
            <a:stretch>
              <a:fillRect/>
            </a:stretch>
          </p:blipFill>
          <p:spPr bwMode="auto">
            <a:xfrm>
              <a:off x="1523202" y="3294906"/>
              <a:ext cx="255192" cy="222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7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78076" y="3322464"/>
              <a:ext cx="726068" cy="17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" name="이등변 삼각형 150"/>
          <p:cNvSpPr/>
          <p:nvPr/>
        </p:nvSpPr>
        <p:spPr>
          <a:xfrm rot="5400000">
            <a:off x="15661890" y="34605284"/>
            <a:ext cx="2088232" cy="720080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2" name="Picture 2" descr="D:\Nature Gluetech\네이처글루텍 로고 - 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2803" y="33892633"/>
            <a:ext cx="2551296" cy="1440160"/>
          </a:xfrm>
          <a:prstGeom prst="rect">
            <a:avLst/>
          </a:prstGeom>
          <a:noFill/>
        </p:spPr>
      </p:pic>
      <p:sp>
        <p:nvSpPr>
          <p:cNvPr id="153" name="TextBox 152"/>
          <p:cNvSpPr txBox="1"/>
          <p:nvPr/>
        </p:nvSpPr>
        <p:spPr>
          <a:xfrm>
            <a:off x="17248650" y="35290501"/>
            <a:ext cx="3345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독점 </a:t>
            </a:r>
            <a:r>
              <a:rPr lang="ko-KR" alt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실시권</a:t>
            </a:r>
            <a:r>
              <a:rPr lang="ko-KR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확보</a:t>
            </a:r>
            <a:endParaRPr lang="en-US" altLang="ko-K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10225286" y="36556929"/>
            <a:ext cx="10441160" cy="60463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생체접착제 </a:t>
            </a:r>
            <a:r>
              <a:rPr lang="ko-KR" altLang="en-US" sz="4400" b="1" dirty="0" err="1">
                <a:solidFill>
                  <a:schemeClr val="tx1"/>
                </a:solidFill>
                <a:latin typeface="+mj-ea"/>
                <a:ea typeface="+mj-ea"/>
              </a:rPr>
              <a:t>식약청</a:t>
            </a:r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 임상시험 진행 </a:t>
            </a:r>
            <a:r>
              <a:rPr lang="en-US" altLang="ko-KR" sz="4400" b="1" dirty="0">
                <a:solidFill>
                  <a:schemeClr val="tx1"/>
                </a:solidFill>
                <a:latin typeface="+mj-ea"/>
                <a:ea typeface="+mj-ea"/>
              </a:rPr>
              <a:t>/ </a:t>
            </a:r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허가</a:t>
            </a:r>
            <a:endParaRPr lang="en-US" altLang="ko-KR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872358" y="34066965"/>
            <a:ext cx="311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>
                <a:solidFill>
                  <a:srgbClr val="C00000"/>
                </a:solidFill>
                <a:latin typeface="+mj-lt"/>
              </a:rPr>
              <a:t>경조직</a:t>
            </a:r>
            <a:r>
              <a:rPr lang="ko-KR" altLang="en-US" sz="3600" b="1" dirty="0">
                <a:solidFill>
                  <a:srgbClr val="C00000"/>
                </a:solidFill>
                <a:latin typeface="+mj-lt"/>
              </a:rPr>
              <a:t> 접착제</a:t>
            </a:r>
            <a:endParaRPr lang="en-US" altLang="ko-KR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872358" y="37205001"/>
            <a:ext cx="3116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>
                <a:solidFill>
                  <a:schemeClr val="tx2"/>
                </a:solidFill>
                <a:latin typeface="+mj-lt"/>
              </a:rPr>
              <a:t>연조직</a:t>
            </a:r>
            <a:r>
              <a:rPr lang="ko-KR" altLang="en-US" sz="3600" b="1" dirty="0">
                <a:solidFill>
                  <a:schemeClr val="tx2"/>
                </a:solidFill>
                <a:latin typeface="+mj-lt"/>
              </a:rPr>
              <a:t> 접착제</a:t>
            </a:r>
            <a:endParaRPr lang="en-US" altLang="ko-KR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8" name="오른쪽 화살표 157"/>
          <p:cNvSpPr/>
          <p:nvPr/>
        </p:nvSpPr>
        <p:spPr>
          <a:xfrm>
            <a:off x="10585326" y="37853073"/>
            <a:ext cx="9505056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158"/>
          <p:cNvSpPr/>
          <p:nvPr/>
        </p:nvSpPr>
        <p:spPr>
          <a:xfrm>
            <a:off x="10729342" y="37817097"/>
            <a:ext cx="252000" cy="252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>
            <a:off x="10138456" y="37318318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/>
              <a:t>2016.</a:t>
            </a:r>
            <a:r>
              <a:rPr lang="ko-KR" altLang="en-US" sz="2800" b="1" dirty="0"/>
              <a:t>말</a:t>
            </a:r>
            <a:endParaRPr lang="ko-KR" altLang="en-US" sz="2800" dirty="0"/>
          </a:p>
        </p:txBody>
      </p:sp>
      <p:sp>
        <p:nvSpPr>
          <p:cNvPr id="161" name="타원 160"/>
          <p:cNvSpPr/>
          <p:nvPr/>
        </p:nvSpPr>
        <p:spPr>
          <a:xfrm>
            <a:off x="19052996" y="37817097"/>
            <a:ext cx="252000" cy="252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>
            <a:off x="18438647" y="37318318"/>
            <a:ext cx="152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/>
              <a:t>2018.</a:t>
            </a:r>
            <a:r>
              <a:rPr lang="ko-KR" altLang="en-US" sz="2800" b="1" dirty="0"/>
              <a:t>초</a:t>
            </a:r>
            <a:endParaRPr lang="ko-KR" altLang="en-US" sz="2800" dirty="0"/>
          </a:p>
        </p:txBody>
      </p:sp>
      <p:sp>
        <p:nvSpPr>
          <p:cNvPr id="163" name="타원 162"/>
          <p:cNvSpPr/>
          <p:nvPr/>
        </p:nvSpPr>
        <p:spPr>
          <a:xfrm>
            <a:off x="13308068" y="37817097"/>
            <a:ext cx="252000" cy="252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63"/>
          <p:cNvSpPr/>
          <p:nvPr/>
        </p:nvSpPr>
        <p:spPr>
          <a:xfrm>
            <a:off x="12717182" y="37318318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/>
              <a:t>2017.</a:t>
            </a:r>
            <a:r>
              <a:rPr lang="ko-KR" altLang="en-US" sz="2800" b="1" dirty="0"/>
              <a:t>초</a:t>
            </a:r>
            <a:endParaRPr lang="ko-KR" altLang="en-US" sz="2800" dirty="0"/>
          </a:p>
        </p:txBody>
      </p:sp>
      <p:sp>
        <p:nvSpPr>
          <p:cNvPr id="167" name="타원 166"/>
          <p:cNvSpPr/>
          <p:nvPr/>
        </p:nvSpPr>
        <p:spPr>
          <a:xfrm>
            <a:off x="16212359" y="37817097"/>
            <a:ext cx="252000" cy="252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>
            <a:off x="15625886" y="37318318"/>
            <a:ext cx="152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/>
              <a:t>2017.</a:t>
            </a:r>
            <a:r>
              <a:rPr lang="ko-KR" altLang="en-US" sz="2800" b="1" dirty="0"/>
              <a:t>말</a:t>
            </a:r>
            <a:endParaRPr lang="ko-KR" altLang="en-US" sz="2800" dirty="0"/>
          </a:p>
        </p:txBody>
      </p:sp>
      <p:sp>
        <p:nvSpPr>
          <p:cNvPr id="169" name="직사각형 168"/>
          <p:cNvSpPr/>
          <p:nvPr/>
        </p:nvSpPr>
        <p:spPr>
          <a:xfrm>
            <a:off x="10141851" y="381125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임상신청</a:t>
            </a:r>
          </a:p>
        </p:txBody>
      </p:sp>
      <p:sp>
        <p:nvSpPr>
          <p:cNvPr id="170" name="모서리가 둥근 직사각형 169"/>
          <p:cNvSpPr/>
          <p:nvPr/>
        </p:nvSpPr>
        <p:spPr>
          <a:xfrm>
            <a:off x="10585326" y="38717169"/>
            <a:ext cx="2664296" cy="57606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/>
              <a:t>전임상시험</a:t>
            </a:r>
            <a:endParaRPr lang="ko-KR" altLang="en-US" sz="3200" b="1" dirty="0"/>
          </a:p>
        </p:txBody>
      </p:sp>
      <p:sp>
        <p:nvSpPr>
          <p:cNvPr id="171" name="모서리가 둥근 직사각형 170"/>
          <p:cNvSpPr/>
          <p:nvPr/>
        </p:nvSpPr>
        <p:spPr>
          <a:xfrm>
            <a:off x="13249622" y="38717169"/>
            <a:ext cx="4968552" cy="57606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/>
              <a:t>경조직</a:t>
            </a:r>
            <a:r>
              <a:rPr lang="ko-KR" altLang="en-US" sz="3200" b="1" dirty="0"/>
              <a:t> 임상시험</a:t>
            </a: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14833798" y="39365241"/>
            <a:ext cx="3480963" cy="57606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/>
              <a:t>연조직</a:t>
            </a:r>
            <a:r>
              <a:rPr lang="ko-KR" altLang="en-US" sz="3200" b="1" dirty="0"/>
              <a:t> 임상시험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7657386" y="3468472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/>
              <a:t>골절접합</a:t>
            </a:r>
            <a:endParaRPr lang="ko-KR" altLang="en-US" sz="2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7344966" y="36671328"/>
            <a:ext cx="26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봉합사</a:t>
            </a:r>
            <a:r>
              <a:rPr lang="en-US" altLang="ko-KR" sz="2400" b="1" dirty="0"/>
              <a:t>/</a:t>
            </a:r>
            <a:r>
              <a:rPr lang="ko-KR" altLang="en-US" sz="2400" b="1" dirty="0" err="1"/>
              <a:t>스테이플</a:t>
            </a:r>
            <a:r>
              <a:rPr lang="en-US" altLang="ko-KR" sz="2400" b="1" dirty="0"/>
              <a:t>x</a:t>
            </a:r>
            <a:endParaRPr lang="ko-KR" altLang="en-US" sz="2400" b="1" dirty="0"/>
          </a:p>
        </p:txBody>
      </p:sp>
      <p:sp>
        <p:nvSpPr>
          <p:cNvPr id="176" name="포인트가 12개인 별 175"/>
          <p:cNvSpPr/>
          <p:nvPr/>
        </p:nvSpPr>
        <p:spPr>
          <a:xfrm>
            <a:off x="18290182" y="38213113"/>
            <a:ext cx="2232248" cy="1944216"/>
          </a:xfrm>
          <a:prstGeom prst="star12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판매허가</a:t>
            </a:r>
          </a:p>
        </p:txBody>
      </p:sp>
      <p:sp>
        <p:nvSpPr>
          <p:cNvPr id="177" name="모서리가 둥근 직사각형 176"/>
          <p:cNvSpPr/>
          <p:nvPr/>
        </p:nvSpPr>
        <p:spPr>
          <a:xfrm>
            <a:off x="1800350" y="41597489"/>
            <a:ext cx="6768752" cy="60463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사업목표</a:t>
            </a:r>
            <a:endParaRPr lang="en-US" altLang="ko-KR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872358" y="42317569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+mj-lt"/>
              </a:rPr>
              <a:t>글로벌 </a:t>
            </a:r>
            <a:r>
              <a:rPr lang="ko-KR" altLang="en-US" sz="3600" b="1" dirty="0" err="1">
                <a:latin typeface="+mj-lt"/>
              </a:rPr>
              <a:t>생체접착체</a:t>
            </a:r>
            <a:r>
              <a:rPr lang="ko-KR" altLang="en-US" sz="3600" b="1" dirty="0">
                <a:latin typeface="+mj-lt"/>
              </a:rPr>
              <a:t> 전문 기업</a:t>
            </a:r>
            <a:endParaRPr lang="en-US" altLang="ko-KR" sz="3600" b="1" dirty="0">
              <a:latin typeface="+mj-lt"/>
            </a:endParaRPr>
          </a:p>
        </p:txBody>
      </p:sp>
      <p:sp>
        <p:nvSpPr>
          <p:cNvPr id="179" name="직사각형 178"/>
          <p:cNvSpPr/>
          <p:nvPr/>
        </p:nvSpPr>
        <p:spPr>
          <a:xfrm>
            <a:off x="2289548" y="43205472"/>
            <a:ext cx="15496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rgbClr val="006C31"/>
                </a:solidFill>
                <a:latin typeface="+mj-ea"/>
                <a:ea typeface="+mj-ea"/>
                <a:cs typeface="나눔바른고딕"/>
              </a:rPr>
              <a:t>세계 최초의 </a:t>
            </a:r>
            <a:r>
              <a:rPr lang="ko-KR" altLang="en-US" sz="4000" b="1" dirty="0" err="1">
                <a:solidFill>
                  <a:srgbClr val="006C31"/>
                </a:solidFill>
                <a:latin typeface="+mj-ea"/>
                <a:ea typeface="+mj-ea"/>
                <a:cs typeface="나눔바른고딕"/>
              </a:rPr>
              <a:t>경조직</a:t>
            </a:r>
            <a:r>
              <a:rPr lang="ko-KR" altLang="en-US" sz="4000" b="1" dirty="0">
                <a:solidFill>
                  <a:srgbClr val="006C31"/>
                </a:solidFill>
                <a:latin typeface="+mj-ea"/>
                <a:ea typeface="+mj-ea"/>
                <a:cs typeface="나눔바른고딕"/>
              </a:rPr>
              <a:t> 접착제 출시</a:t>
            </a:r>
            <a:r>
              <a:rPr lang="ko-KR" altLang="en-US" sz="3600" b="1" dirty="0">
                <a:latin typeface="+mj-ea"/>
                <a:ea typeface="+mj-ea"/>
                <a:cs typeface="나눔바른고딕"/>
              </a:rPr>
              <a:t>를 통한 글로벌 시장 선점</a:t>
            </a:r>
            <a:endParaRPr lang="en-US" altLang="ko-KR" sz="3600" b="1" dirty="0">
              <a:latin typeface="+mj-ea"/>
              <a:ea typeface="+mj-ea"/>
              <a:cs typeface="나눔바른고딕"/>
            </a:endParaRPr>
          </a:p>
        </p:txBody>
      </p:sp>
      <p:sp>
        <p:nvSpPr>
          <p:cNvPr id="180" name="모서리가 둥근 직사각형 179"/>
          <p:cNvSpPr/>
          <p:nvPr/>
        </p:nvSpPr>
        <p:spPr>
          <a:xfrm>
            <a:off x="10441310" y="45127622"/>
            <a:ext cx="6768752" cy="60463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1" dirty="0">
                <a:solidFill>
                  <a:schemeClr val="tx1"/>
                </a:solidFill>
                <a:latin typeface="+mj-ea"/>
                <a:ea typeface="+mj-ea"/>
              </a:rPr>
              <a:t>중기비전</a:t>
            </a:r>
            <a:endParaRPr lang="en-US" altLang="ko-KR" sz="4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2" name="직사각형 181"/>
          <p:cNvSpPr/>
          <p:nvPr/>
        </p:nvSpPr>
        <p:spPr>
          <a:xfrm>
            <a:off x="2304406" y="44072813"/>
            <a:ext cx="1749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>
                <a:solidFill>
                  <a:srgbClr val="006C31"/>
                </a:solidFill>
                <a:latin typeface="+mj-ea"/>
                <a:ea typeface="+mj-ea"/>
                <a:cs typeface="나눔바른고딕"/>
              </a:rPr>
              <a:t>타사 대비 안전성과 접착성능이 우수</a:t>
            </a:r>
            <a:r>
              <a:rPr lang="ko-KR" altLang="en-US" sz="3600" b="1" dirty="0">
                <a:latin typeface="+mj-ea"/>
                <a:ea typeface="+mj-ea"/>
                <a:cs typeface="나눔바른고딕"/>
              </a:rPr>
              <a:t>한</a:t>
            </a:r>
            <a:r>
              <a:rPr lang="ko-KR" altLang="en-US" sz="3600" b="1" dirty="0">
                <a:solidFill>
                  <a:srgbClr val="00B050"/>
                </a:solidFill>
                <a:latin typeface="+mj-ea"/>
                <a:ea typeface="+mj-ea"/>
                <a:cs typeface="나눔바른고딕"/>
              </a:rPr>
              <a:t> </a:t>
            </a:r>
            <a:r>
              <a:rPr lang="en-US" altLang="ko-KR" sz="3600" b="1" dirty="0">
                <a:latin typeface="+mj-ea"/>
                <a:ea typeface="+mj-ea"/>
                <a:cs typeface="나눔바른고딕"/>
              </a:rPr>
              <a:t> </a:t>
            </a:r>
            <a:r>
              <a:rPr lang="ko-KR" altLang="en-US" sz="3600" b="1" dirty="0" err="1">
                <a:latin typeface="+mj-ea"/>
                <a:ea typeface="+mj-ea"/>
                <a:cs typeface="나눔바른고딕"/>
              </a:rPr>
              <a:t>연조직</a:t>
            </a:r>
            <a:r>
              <a:rPr lang="ko-KR" altLang="en-US" sz="3600" b="1" dirty="0">
                <a:latin typeface="+mj-ea"/>
                <a:ea typeface="+mj-ea"/>
                <a:cs typeface="나눔바른고딕"/>
              </a:rPr>
              <a:t> 접착제를 통한 시장점유율 확대</a:t>
            </a:r>
            <a:endParaRPr lang="ko-KR" altLang="en-US" sz="3600" dirty="0">
              <a:latin typeface="+mj-ea"/>
              <a:ea typeface="+mj-ea"/>
            </a:endParaRPr>
          </a:p>
        </p:txBody>
      </p:sp>
      <p:pic>
        <p:nvPicPr>
          <p:cNvPr id="1040" name="Picture 16" descr="C:\Users\Jeong-Woo\AppData\Local\Microsoft\Windows\Temporary Internet Files\Content.IE5\KKK4NHBA\세계지도[1]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4446" y="45485921"/>
            <a:ext cx="6393854" cy="3515371"/>
          </a:xfrm>
          <a:prstGeom prst="rect">
            <a:avLst/>
          </a:prstGeom>
          <a:noFill/>
        </p:spPr>
      </p:pic>
      <p:sp>
        <p:nvSpPr>
          <p:cNvPr id="188" name="직사각형 187"/>
          <p:cNvSpPr/>
          <p:nvPr/>
        </p:nvSpPr>
        <p:spPr>
          <a:xfrm>
            <a:off x="1773237" y="42937765"/>
            <a:ext cx="675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cs typeface="Traditional Arabic" pitchFamily="18" charset="-78"/>
              </a:rPr>
              <a:t>1</a:t>
            </a:r>
            <a:endParaRPr lang="ko-KR" altLang="en-US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1773237" y="43829737"/>
            <a:ext cx="6751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  <a:cs typeface="Traditional Arabic" pitchFamily="18" charset="-78"/>
              </a:rPr>
              <a:t>2</a:t>
            </a:r>
            <a:endParaRPr lang="ko-KR" altLang="en-US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4" name="직선 연결선 203"/>
          <p:cNvCxnSpPr/>
          <p:nvPr/>
        </p:nvCxnSpPr>
        <p:spPr bwMode="auto">
          <a:xfrm>
            <a:off x="2520430" y="48790449"/>
            <a:ext cx="662473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직사각형 204"/>
          <p:cNvSpPr/>
          <p:nvPr/>
        </p:nvSpPr>
        <p:spPr bwMode="auto">
          <a:xfrm>
            <a:off x="2859275" y="48182368"/>
            <a:ext cx="972545" cy="5919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>
              <a:solidFill>
                <a:schemeClr val="tx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6" name="TextBox 181"/>
          <p:cNvSpPr txBox="1">
            <a:spLocks noChangeArrowheads="1"/>
          </p:cNvSpPr>
          <p:nvPr/>
        </p:nvSpPr>
        <p:spPr bwMode="auto">
          <a:xfrm>
            <a:off x="2736454" y="48861586"/>
            <a:ext cx="1127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kumimoji="0" lang="en-US" altLang="ko-KR" sz="3200" b="1" dirty="0">
                <a:latin typeface="나눔바른고딕"/>
                <a:ea typeface="나눔바른고딕"/>
                <a:cs typeface="나눔바른고딕"/>
              </a:rPr>
              <a:t>2018</a:t>
            </a:r>
            <a:endParaRPr kumimoji="0" lang="ko-KR" altLang="en-US" sz="3200" b="1" dirty="0">
              <a:latin typeface="나눔바른고딕"/>
              <a:ea typeface="나눔바른고딕"/>
              <a:cs typeface="나눔바른고딕"/>
            </a:endParaRPr>
          </a:p>
        </p:txBody>
      </p:sp>
      <p:sp>
        <p:nvSpPr>
          <p:cNvPr id="207" name="직사각형 206"/>
          <p:cNvSpPr/>
          <p:nvPr/>
        </p:nvSpPr>
        <p:spPr bwMode="auto">
          <a:xfrm>
            <a:off x="5276882" y="47013287"/>
            <a:ext cx="968654" cy="1761054"/>
          </a:xfrm>
          <a:prstGeom prst="rect">
            <a:avLst/>
          </a:pr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08" name="TextBox 187"/>
          <p:cNvSpPr txBox="1">
            <a:spLocks noChangeArrowheads="1"/>
          </p:cNvSpPr>
          <p:nvPr/>
        </p:nvSpPr>
        <p:spPr bwMode="auto">
          <a:xfrm>
            <a:off x="5184726" y="48861586"/>
            <a:ext cx="1127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kumimoji="0" lang="en-US" altLang="ko-KR" sz="3200" b="1" dirty="0">
                <a:latin typeface="나눔바른고딕"/>
                <a:ea typeface="나눔바른고딕"/>
                <a:cs typeface="나눔바른고딕"/>
              </a:rPr>
              <a:t>2020</a:t>
            </a:r>
            <a:endParaRPr kumimoji="0" lang="ko-KR" altLang="en-US" sz="3200" b="1" dirty="0">
              <a:latin typeface="나눔바른고딕"/>
              <a:ea typeface="나눔바른고딕"/>
              <a:cs typeface="나눔바른고딕"/>
            </a:endParaRPr>
          </a:p>
        </p:txBody>
      </p:sp>
      <p:sp>
        <p:nvSpPr>
          <p:cNvPr id="209" name="직사각형 208"/>
          <p:cNvSpPr/>
          <p:nvPr/>
        </p:nvSpPr>
        <p:spPr bwMode="auto">
          <a:xfrm>
            <a:off x="7846005" y="45424307"/>
            <a:ext cx="968654" cy="3350034"/>
          </a:xfrm>
          <a:prstGeom prst="rect">
            <a:avLst/>
          </a:prstGeom>
          <a:solidFill>
            <a:srgbClr val="003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10" name="TextBox 193"/>
          <p:cNvSpPr txBox="1">
            <a:spLocks noChangeArrowheads="1"/>
          </p:cNvSpPr>
          <p:nvPr/>
        </p:nvSpPr>
        <p:spPr bwMode="auto">
          <a:xfrm>
            <a:off x="7718047" y="48861586"/>
            <a:ext cx="11272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kumimoji="0" lang="en-US" altLang="ko-KR" sz="3200" b="1" dirty="0">
                <a:latin typeface="나눔바른고딕"/>
                <a:ea typeface="나눔바른고딕"/>
                <a:cs typeface="나눔바른고딕"/>
              </a:rPr>
              <a:t>2022</a:t>
            </a:r>
            <a:endParaRPr kumimoji="0" lang="ko-KR" altLang="en-US" sz="3200" b="1" dirty="0">
              <a:latin typeface="나눔바른고딕"/>
              <a:ea typeface="나눔바른고딕"/>
              <a:cs typeface="나눔바른고딕"/>
            </a:endParaRPr>
          </a:p>
        </p:txBody>
      </p:sp>
      <p:sp>
        <p:nvSpPr>
          <p:cNvPr id="211" name="TextBox 196"/>
          <p:cNvSpPr txBox="1">
            <a:spLocks noChangeArrowheads="1"/>
          </p:cNvSpPr>
          <p:nvPr/>
        </p:nvSpPr>
        <p:spPr bwMode="auto">
          <a:xfrm>
            <a:off x="2376414" y="45053873"/>
            <a:ext cx="1826142" cy="119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kumimoji="0" lang="ko-KR" altLang="en-US" sz="3200" b="1" dirty="0">
                <a:latin typeface="+mj-ea"/>
                <a:ea typeface="+mj-ea"/>
                <a:cs typeface="나눔바른고딕"/>
              </a:rPr>
              <a:t>매출계획</a:t>
            </a:r>
            <a:endParaRPr kumimoji="0" lang="en-US" altLang="ko-KR" sz="3200" b="1" dirty="0">
              <a:latin typeface="+mj-ea"/>
              <a:ea typeface="+mj-ea"/>
              <a:cs typeface="나눔바른고딕"/>
            </a:endParaRPr>
          </a:p>
          <a:p>
            <a:pPr algn="ctr"/>
            <a:r>
              <a:rPr kumimoji="0" lang="en-US" altLang="ko-KR" sz="3200" b="1" dirty="0">
                <a:latin typeface="+mj-ea"/>
                <a:ea typeface="+mj-ea"/>
                <a:cs typeface="나눔바른고딕"/>
              </a:rPr>
              <a:t>(</a:t>
            </a:r>
            <a:r>
              <a:rPr kumimoji="0" lang="ko-KR" altLang="en-US" sz="3200" b="1" dirty="0" err="1">
                <a:latin typeface="+mj-ea"/>
                <a:ea typeface="+mj-ea"/>
                <a:cs typeface="나눔바른고딕"/>
              </a:rPr>
              <a:t>억원</a:t>
            </a:r>
            <a:r>
              <a:rPr kumimoji="0" lang="en-US" altLang="ko-KR" sz="3200" b="1" dirty="0">
                <a:latin typeface="+mj-ea"/>
                <a:ea typeface="+mj-ea"/>
                <a:cs typeface="나눔바른고딕"/>
              </a:rPr>
              <a:t>)</a:t>
            </a:r>
            <a:endParaRPr kumimoji="0" lang="ko-KR" altLang="en-US" sz="3200" b="1" dirty="0">
              <a:latin typeface="+mj-ea"/>
              <a:ea typeface="+mj-ea"/>
              <a:cs typeface="나눔바른고딕"/>
            </a:endParaRPr>
          </a:p>
        </p:txBody>
      </p:sp>
      <p:sp>
        <p:nvSpPr>
          <p:cNvPr id="212" name="TextBox 180"/>
          <p:cNvSpPr txBox="1">
            <a:spLocks noChangeArrowheads="1"/>
          </p:cNvSpPr>
          <p:nvPr/>
        </p:nvSpPr>
        <p:spPr bwMode="auto">
          <a:xfrm>
            <a:off x="2744001" y="48159929"/>
            <a:ext cx="1106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kumimoji="0" lang="en-US" altLang="ko-KR" sz="2800" b="1" dirty="0">
                <a:solidFill>
                  <a:schemeClr val="bg1"/>
                </a:solidFill>
                <a:latin typeface="+mj-ea"/>
                <a:ea typeface="+mj-ea"/>
                <a:cs typeface="나눔바른고딕"/>
              </a:rPr>
              <a:t>250</a:t>
            </a:r>
            <a:endParaRPr kumimoji="0" lang="ko-KR" altLang="en-US" sz="2800" b="1" dirty="0">
              <a:solidFill>
                <a:schemeClr val="bg1"/>
              </a:solidFill>
              <a:latin typeface="+mj-ea"/>
              <a:ea typeface="+mj-ea"/>
              <a:cs typeface="나눔바른고딕"/>
            </a:endParaRPr>
          </a:p>
        </p:txBody>
      </p:sp>
      <p:sp>
        <p:nvSpPr>
          <p:cNvPr id="213" name="TextBox 186"/>
          <p:cNvSpPr txBox="1">
            <a:spLocks noChangeArrowheads="1"/>
          </p:cNvSpPr>
          <p:nvPr/>
        </p:nvSpPr>
        <p:spPr bwMode="auto">
          <a:xfrm>
            <a:off x="5184726" y="47019848"/>
            <a:ext cx="1112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kumimoji="0" lang="en-US" altLang="ko-KR" sz="2800" b="1" dirty="0">
                <a:solidFill>
                  <a:schemeClr val="bg1"/>
                </a:solidFill>
                <a:latin typeface="+mj-ea"/>
                <a:ea typeface="+mj-ea"/>
                <a:cs typeface="나눔바른고딕"/>
              </a:rPr>
              <a:t>1,700</a:t>
            </a:r>
            <a:endParaRPr kumimoji="0" lang="ko-KR" altLang="en-US" sz="2800" b="1" dirty="0">
              <a:solidFill>
                <a:schemeClr val="bg1"/>
              </a:solidFill>
              <a:latin typeface="+mj-ea"/>
              <a:ea typeface="+mj-ea"/>
              <a:cs typeface="나눔바른고딕"/>
            </a:endParaRPr>
          </a:p>
        </p:txBody>
      </p:sp>
      <p:sp>
        <p:nvSpPr>
          <p:cNvPr id="214" name="TextBox 192"/>
          <p:cNvSpPr txBox="1">
            <a:spLocks noChangeArrowheads="1"/>
          </p:cNvSpPr>
          <p:nvPr/>
        </p:nvSpPr>
        <p:spPr bwMode="auto">
          <a:xfrm>
            <a:off x="7776837" y="45507676"/>
            <a:ext cx="1112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514350" indent="-571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1028700" indent="-1143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543050" indent="-17145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2057400" indent="-228600" algn="l" defTabSz="1028700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kumimoji="0" lang="en-US" altLang="ko-KR" sz="2800" b="1" dirty="0">
                <a:solidFill>
                  <a:schemeClr val="bg1"/>
                </a:solidFill>
                <a:latin typeface="+mj-ea"/>
                <a:ea typeface="+mj-ea"/>
                <a:cs typeface="나눔바른고딕"/>
              </a:rPr>
              <a:t>4,200</a:t>
            </a:r>
            <a:endParaRPr kumimoji="0" lang="ko-KR" altLang="en-US" sz="2800" b="1" dirty="0">
              <a:solidFill>
                <a:schemeClr val="bg1"/>
              </a:solidFill>
              <a:latin typeface="+mj-ea"/>
              <a:ea typeface="+mj-ea"/>
              <a:cs typeface="나눔바른고딕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0513318" y="45847702"/>
            <a:ext cx="930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>
                <a:latin typeface="+mj-lt"/>
              </a:rPr>
              <a:t>홍합 접착단백질을 응용한 다양한 제품 확대</a:t>
            </a:r>
            <a:endParaRPr lang="en-US" altLang="ko-KR" sz="3600" b="1" dirty="0">
              <a:latin typeface="+mj-lt"/>
            </a:endParaRPr>
          </a:p>
        </p:txBody>
      </p:sp>
      <p:sp>
        <p:nvSpPr>
          <p:cNvPr id="186" name="육각형 185"/>
          <p:cNvSpPr/>
          <p:nvPr/>
        </p:nvSpPr>
        <p:spPr>
          <a:xfrm>
            <a:off x="10801350" y="46782065"/>
            <a:ext cx="2016224" cy="1584176"/>
          </a:xfrm>
          <a:prstGeom prst="hexagon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장기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접착제</a:t>
            </a:r>
          </a:p>
        </p:txBody>
      </p:sp>
      <p:sp>
        <p:nvSpPr>
          <p:cNvPr id="187" name="육각형 186"/>
          <p:cNvSpPr/>
          <p:nvPr/>
        </p:nvSpPr>
        <p:spPr>
          <a:xfrm>
            <a:off x="12491442" y="47646161"/>
            <a:ext cx="2016224" cy="1584176"/>
          </a:xfrm>
          <a:prstGeom prst="hexagon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지혈제</a:t>
            </a:r>
          </a:p>
        </p:txBody>
      </p:sp>
      <p:sp>
        <p:nvSpPr>
          <p:cNvPr id="189" name="육각형 188"/>
          <p:cNvSpPr/>
          <p:nvPr/>
        </p:nvSpPr>
        <p:spPr>
          <a:xfrm>
            <a:off x="14200584" y="46782065"/>
            <a:ext cx="2016224" cy="1584176"/>
          </a:xfrm>
          <a:prstGeom prst="hexagon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혈관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접착제</a:t>
            </a:r>
          </a:p>
        </p:txBody>
      </p:sp>
      <p:sp>
        <p:nvSpPr>
          <p:cNvPr id="191" name="육각형 190"/>
          <p:cNvSpPr/>
          <p:nvPr/>
        </p:nvSpPr>
        <p:spPr>
          <a:xfrm>
            <a:off x="16489982" y="46782065"/>
            <a:ext cx="2016224" cy="1584176"/>
          </a:xfrm>
          <a:prstGeom prst="hexagon">
            <a:avLst/>
          </a:prstGeom>
          <a:solidFill>
            <a:srgbClr val="003A1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spc="-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2" name="육각형 191"/>
          <p:cNvSpPr/>
          <p:nvPr/>
        </p:nvSpPr>
        <p:spPr>
          <a:xfrm>
            <a:off x="18218174" y="47646161"/>
            <a:ext cx="2016224" cy="1584176"/>
          </a:xfrm>
          <a:prstGeom prst="hexagon">
            <a:avLst/>
          </a:prstGeom>
          <a:solidFill>
            <a:srgbClr val="003A1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골형성유도제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3" name="직사각형 192"/>
          <p:cNvSpPr/>
          <p:nvPr/>
        </p:nvSpPr>
        <p:spPr>
          <a:xfrm>
            <a:off x="16504690" y="47029566"/>
            <a:ext cx="1929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약물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algn="ctr"/>
            <a:r>
              <a:rPr lang="ko-KR" altLang="en-US" sz="3200" b="1" spc="-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전달물질</a:t>
            </a:r>
          </a:p>
        </p:txBody>
      </p:sp>
      <p:pic>
        <p:nvPicPr>
          <p:cNvPr id="155" name="Picture 2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6322" y="4838925"/>
            <a:ext cx="540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3" name="타원 172"/>
          <p:cNvSpPr/>
          <p:nvPr/>
        </p:nvSpPr>
        <p:spPr>
          <a:xfrm>
            <a:off x="3096494" y="12643307"/>
            <a:ext cx="15481720" cy="3428866"/>
          </a:xfrm>
          <a:prstGeom prst="ellipse">
            <a:avLst/>
          </a:prstGeom>
          <a:noFill/>
          <a:ln w="1270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TextBox 182"/>
          <p:cNvSpPr txBox="1"/>
          <p:nvPr/>
        </p:nvSpPr>
        <p:spPr>
          <a:xfrm>
            <a:off x="2198490" y="14985663"/>
            <a:ext cx="5642090" cy="1446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+mj-ea"/>
                <a:ea typeface="+mj-ea"/>
              </a:rPr>
              <a:t>골절의 </a:t>
            </a:r>
            <a:r>
              <a:rPr lang="ko-KR" altLang="en-US" sz="4400" b="1" dirty="0">
                <a:solidFill>
                  <a:schemeClr val="tx2"/>
                </a:solidFill>
                <a:latin typeface="+mj-ea"/>
                <a:ea typeface="+mj-ea"/>
              </a:rPr>
              <a:t>빠른 회복</a:t>
            </a:r>
            <a:r>
              <a:rPr lang="ko-KR" altLang="en-US" sz="4400" b="1" dirty="0">
                <a:latin typeface="+mj-ea"/>
                <a:ea typeface="+mj-ea"/>
              </a:rPr>
              <a:t>과 </a:t>
            </a:r>
            <a:endParaRPr lang="en-US" altLang="ko-KR" sz="4400" b="1" dirty="0">
              <a:latin typeface="+mj-ea"/>
              <a:ea typeface="+mj-ea"/>
            </a:endParaRPr>
          </a:p>
          <a:p>
            <a:pPr algn="ctr"/>
            <a:r>
              <a:rPr lang="ko-KR" altLang="en-US" sz="4400" b="1" dirty="0">
                <a:latin typeface="+mj-ea"/>
                <a:ea typeface="+mj-ea"/>
              </a:rPr>
              <a:t>생활의 </a:t>
            </a:r>
            <a:r>
              <a:rPr lang="ko-KR" altLang="en-US" sz="4400" b="1" dirty="0">
                <a:solidFill>
                  <a:schemeClr val="tx2"/>
                </a:solidFill>
                <a:latin typeface="+mj-ea"/>
                <a:ea typeface="+mj-ea"/>
              </a:rPr>
              <a:t>불편함 최소화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4156068" y="14947563"/>
            <a:ext cx="4777994" cy="1446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+mj-ea"/>
                <a:ea typeface="+mj-ea"/>
              </a:rPr>
              <a:t>말할 수 없는 </a:t>
            </a:r>
            <a:endParaRPr lang="en-US" altLang="ko-KR" sz="4400" b="1" dirty="0">
              <a:latin typeface="+mj-ea"/>
              <a:ea typeface="+mj-ea"/>
            </a:endParaRPr>
          </a:p>
          <a:p>
            <a:pPr algn="ctr"/>
            <a:r>
              <a:rPr lang="ko-KR" altLang="en-US" sz="4400" b="1" dirty="0">
                <a:solidFill>
                  <a:srgbClr val="00B050"/>
                </a:solidFill>
                <a:latin typeface="+mj-ea"/>
                <a:ea typeface="+mj-ea"/>
              </a:rPr>
              <a:t>고통에서의 해방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031470" y="12494420"/>
            <a:ext cx="7514296" cy="7694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+mj-ea"/>
                <a:ea typeface="+mj-ea"/>
              </a:rPr>
              <a:t>신속한 </a:t>
            </a:r>
            <a:r>
              <a:rPr lang="ko-KR" altLang="en-US" sz="4400" b="1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치료와 흉터</a:t>
            </a:r>
            <a:r>
              <a:rPr lang="ko-KR" altLang="en-US" sz="4400" b="1" dirty="0">
                <a:latin typeface="+mj-ea"/>
                <a:ea typeface="+mj-ea"/>
              </a:rPr>
              <a:t>의 최소화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692972" y="13832374"/>
            <a:ext cx="10220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한컴 소망 M" pitchFamily="18" charset="-127"/>
                <a:cs typeface="Arial" pitchFamily="34" charset="0"/>
              </a:rPr>
              <a:t>Last Saver </a:t>
            </a:r>
            <a:r>
              <a:rPr lang="en-US" altLang="ko-KR" sz="6000" b="1" dirty="0">
                <a:solidFill>
                  <a:srgbClr val="C00000"/>
                </a:solidFill>
                <a:latin typeface="Arial" pitchFamily="34" charset="0"/>
                <a:ea typeface="한컴 소망 M" pitchFamily="18" charset="-127"/>
                <a:cs typeface="Arial" pitchFamily="34" charset="0"/>
              </a:rPr>
              <a:t>for</a:t>
            </a:r>
            <a:r>
              <a:rPr lang="en-US" altLang="ko-KR" sz="6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한컴 소망 M" pitchFamily="18" charset="-127"/>
                <a:cs typeface="Arial" pitchFamily="34" charset="0"/>
              </a:rPr>
              <a:t> Happy Life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283</Words>
  <Application>Microsoft Office PowerPoint</Application>
  <PresentationFormat>사용자 지정</PresentationFormat>
  <Paragraphs>86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a펜고딕B</vt:lpstr>
      <vt:lpstr>Traditional Arabic</vt:lpstr>
      <vt:lpstr>나눔바른고딕</vt:lpstr>
      <vt:lpstr>맑은 고딕</vt:lpstr>
      <vt:lpstr>한컴 소망 M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Jeong-Woo</dc:creator>
  <cp:lastModifiedBy>Nature Gluetech CO.,Ltd.</cp:lastModifiedBy>
  <cp:revision>104</cp:revision>
  <dcterms:created xsi:type="dcterms:W3CDTF">2016-08-11T05:31:27Z</dcterms:created>
  <dcterms:modified xsi:type="dcterms:W3CDTF">2016-09-26T09:29:59Z</dcterms:modified>
</cp:coreProperties>
</file>